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5"/>
  </p:notesMasterIdLst>
  <p:sldIdLst>
    <p:sldId id="378" r:id="rId2"/>
    <p:sldId id="379" r:id="rId3"/>
    <p:sldId id="380" r:id="rId4"/>
    <p:sldId id="381" r:id="rId5"/>
    <p:sldId id="365" r:id="rId6"/>
    <p:sldId id="382" r:id="rId7"/>
    <p:sldId id="383" r:id="rId8"/>
    <p:sldId id="384" r:id="rId9"/>
    <p:sldId id="395" r:id="rId10"/>
    <p:sldId id="388" r:id="rId11"/>
    <p:sldId id="389" r:id="rId12"/>
    <p:sldId id="340" r:id="rId13"/>
    <p:sldId id="270" r:id="rId14"/>
    <p:sldId id="268" r:id="rId15"/>
    <p:sldId id="358" r:id="rId16"/>
    <p:sldId id="359" r:id="rId17"/>
    <p:sldId id="341" r:id="rId18"/>
    <p:sldId id="361" r:id="rId19"/>
    <p:sldId id="390" r:id="rId20"/>
    <p:sldId id="392" r:id="rId21"/>
    <p:sldId id="394" r:id="rId22"/>
    <p:sldId id="258" r:id="rId23"/>
    <p:sldId id="393" r:id="rId24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26"/>
      <p:bold r:id="rId27"/>
    </p:embeddedFont>
    <p:embeddedFont>
      <p:font typeface="BenchNine" panose="02020500000000000000" charset="-120"/>
      <p:regular r:id="rId28"/>
      <p:bold r:id="rId29"/>
      <p:italic r:id="rId30"/>
      <p:boldItalic r:id="rId31"/>
    </p:embeddedFont>
    <p:embeddedFont>
      <p:font typeface="Josefin Slab" panose="02020500000000000000" charset="0"/>
      <p:regular r:id="rId32"/>
      <p:bold r:id="rId33"/>
      <p:italic r:id="rId34"/>
      <p:boldItalic r:id="rId35"/>
    </p:embeddedFont>
    <p:embeddedFont>
      <p:font typeface="微軟正黑體" panose="020B0604030504040204" pitchFamily="34" charset="-120"/>
      <p:regular r:id="rId26"/>
      <p:bold r:id="rId27"/>
    </p:embeddedFont>
    <p:embeddedFont>
      <p:font typeface="Elsie Swash Caps" panose="02020500000000000000" charset="0"/>
      <p:regular r:id="rId36"/>
    </p:embeddedFont>
    <p:embeddedFont>
      <p:font typeface="Cutive Mono" panose="02020500000000000000" charset="0"/>
      <p:regular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D5C8"/>
    <a:srgbClr val="FAF2EE"/>
    <a:srgbClr val="EFE5B0"/>
    <a:srgbClr val="F6F0DC"/>
    <a:srgbClr val="EBD0C2"/>
    <a:srgbClr val="EEDBB2"/>
    <a:srgbClr val="E9DC7A"/>
    <a:srgbClr val="F0D24A"/>
    <a:srgbClr val="F8E04F"/>
    <a:srgbClr val="85A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898FF0-B6C9-4D7D-87D9-FF8D53E0C52A}">
  <a:tblStyle styleId="{0B898FF0-B6C9-4D7D-87D9-FF8D53E0C5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4" autoAdjust="0"/>
    <p:restoredTop sz="88204" autoAdjust="0"/>
  </p:normalViewPr>
  <p:slideViewPr>
    <p:cSldViewPr snapToGrid="0" showGuides="1">
      <p:cViewPr varScale="1">
        <p:scale>
          <a:sx n="76" d="100"/>
          <a:sy n="76" d="100"/>
        </p:scale>
        <p:origin x="960" y="52"/>
      </p:cViewPr>
      <p:guideLst>
        <p:guide orient="horz" pos="1643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png>
</file>

<file path=ppt/media/image2.jpeg>
</file>

<file path=ppt/media/image3.jp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083118c0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083118c0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36501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83711ead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083711ead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708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整合包括：食材、衣服、飾品、周邊、月餅喜餅等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高滿意度：顧客調查，透過顧客回饋調整 </a:t>
            </a:r>
            <a:r>
              <a:rPr lang="en-US" altLang="zh-TW" dirty="0"/>
              <a:t>/</a:t>
            </a:r>
            <a:r>
              <a:rPr lang="en-US" altLang="zh-TW" baseline="0" dirty="0"/>
              <a:t> </a:t>
            </a:r>
            <a:r>
              <a:rPr lang="zh-TW" altLang="en-US" baseline="0" dirty="0"/>
              <a:t>員工本身也有相對應</a:t>
            </a:r>
            <a:r>
              <a:rPr lang="en-US" altLang="zh-TW" baseline="0" dirty="0"/>
              <a:t>KPI</a:t>
            </a:r>
            <a:br>
              <a:rPr lang="en-US" altLang="zh-TW" baseline="0" dirty="0"/>
            </a:br>
            <a:r>
              <a:rPr lang="zh-TW" altLang="en-US" baseline="0" dirty="0"/>
              <a:t>                   同時為了能更貼近顧客，也融入了數位轉型，可以追蹤消費者行為軌跡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>米其林協會</a:t>
            </a:r>
            <a:r>
              <a:rPr lang="en-US" altLang="zh-TW" dirty="0"/>
              <a:t>(30</a:t>
            </a:r>
            <a:r>
              <a:rPr lang="zh-TW" altLang="en-US" dirty="0"/>
              <a:t>家左右餐飲 共同學習</a:t>
            </a:r>
            <a:r>
              <a:rPr lang="en-US" altLang="zh-TW" dirty="0"/>
              <a:t>/</a:t>
            </a:r>
            <a:r>
              <a:rPr lang="zh-TW" altLang="en-US" dirty="0"/>
              <a:t>研發新菜色</a:t>
            </a:r>
            <a:r>
              <a:rPr lang="en-US" altLang="zh-TW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4915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補公關公司的部分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783864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083177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TW" altLang="en-US" dirty="0"/>
              <a:t>結合公關公司及新科技，拓展全國性宴會業務</a:t>
            </a:r>
            <a:endParaRPr kumimoji="0" lang="en-US" altLang="zh-TW" sz="1100" b="0" dirty="0">
              <a:solidFill>
                <a:srgbClr val="000000"/>
              </a:solidFill>
              <a:latin typeface="Arial"/>
            </a:endParaRPr>
          </a:p>
          <a:p>
            <a:pPr marL="158750" indent="0">
              <a:buNone/>
            </a:pPr>
            <a:r>
              <a:rPr kumimoji="1" lang="zh-TW" altLang="en-US" sz="11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積極與品牌、公關公司合作</a:t>
            </a:r>
            <a:endParaRPr kumimoji="1" lang="en-US" altLang="zh-TW" sz="1100" b="1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58750" indent="0">
              <a:buNone/>
            </a:pPr>
            <a:r>
              <a:rPr kumimoji="1" lang="zh-TW" altLang="en-US" sz="11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增加青青在企業、媒體間的知名度</a:t>
            </a:r>
            <a:endParaRPr kumimoji="1" lang="en-US" altLang="zh-TW" sz="1100" b="1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5875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79994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78298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kumimoji="1" lang="zh-TW" altLang="en-US" dirty="0"/>
              <a:t>合作廠商包含公關公司、品牌商與直播主</a:t>
            </a:r>
            <a:endParaRPr kumimoji="1" lang="en-US" altLang="zh-TW" dirty="0"/>
          </a:p>
          <a:p>
            <a:pPr marL="158750" indent="0">
              <a:buNone/>
            </a:pPr>
            <a:r>
              <a:rPr kumimoji="1" lang="zh-TW" altLang="en-US" dirty="0"/>
              <a:t>建構客戶關係管理方案</a:t>
            </a:r>
            <a:r>
              <a:rPr kumimoji="1" lang="en-US" altLang="zh-TW" dirty="0"/>
              <a:t>-&gt;</a:t>
            </a:r>
            <a:r>
              <a:rPr kumimoji="1" lang="zh-TW" altLang="en-US" dirty="0"/>
              <a:t>包含新舊客戶</a:t>
            </a:r>
            <a:endParaRPr kumimoji="1" lang="en-US" altLang="zh-TW" dirty="0"/>
          </a:p>
          <a:p>
            <a:pPr marL="158750" indent="0">
              <a:buNone/>
            </a:pPr>
            <a:r>
              <a:rPr kumimoji="1" lang="en-US" altLang="zh-TW" dirty="0"/>
              <a:t>OMO</a:t>
            </a:r>
            <a:r>
              <a:rPr kumimoji="1" lang="zh-TW" altLang="en-US" dirty="0"/>
              <a:t>學習新科技包含直播平台使用能力</a:t>
            </a:r>
          </a:p>
          <a:p>
            <a:pPr marL="158750" indent="0">
              <a:buNone/>
            </a:pPr>
            <a:endParaRPr kumimoji="1" lang="zh-TW" altLang="en-US" dirty="0"/>
          </a:p>
          <a:p>
            <a:pPr marL="158750" indent="0"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5755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13451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9e63b744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9e63b744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9e63b744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9e63b744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317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xl_extra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xl_extra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歐式婚禮第一品牌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0752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陪伴</a:t>
            </a:r>
            <a:b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從接洽到完成婚宴，一直給予顧客陪伴，並主動了解顧客的需求及故事</a:t>
            </a:r>
          </a:p>
          <a:p>
            <a:pPr rtl="0"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支持</a:t>
            </a:r>
            <a:b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對於新人婚宴的創新想法給予支持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內部上對下、下對上的支持</a:t>
            </a:r>
          </a:p>
          <a:p>
            <a:pPr rtl="0" fontAlgn="base"/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團結</a:t>
            </a:r>
            <a:b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團隊間關係緊密，彼此互相支援</a:t>
            </a:r>
          </a:p>
          <a:p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真誠</a:t>
            </a:r>
            <a:b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同仁之間與同仁對顧客間皆真心相待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53976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42699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 fontAlgn="base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7966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 fontAlgn="base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49013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1563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rtl="0" fontAlgn="base">
              <a:buNone/>
            </a:pPr>
            <a:r>
              <a:rPr lang="zh-TW" altLang="en-US" dirty="0"/>
              <a:t>營收成長分析：依不同類別訂定營收目標</a:t>
            </a:r>
            <a:r>
              <a:rPr lang="en-US" altLang="zh-TW" dirty="0"/>
              <a:t>EX</a:t>
            </a:r>
            <a:r>
              <a:rPr lang="zh-TW" altLang="en-US" dirty="0"/>
              <a:t> 婚禮</a:t>
            </a:r>
            <a:r>
              <a:rPr lang="en-US" altLang="zh-TW" dirty="0"/>
              <a:t>(</a:t>
            </a:r>
            <a:r>
              <a:rPr lang="zh-TW" altLang="en-US" dirty="0"/>
              <a:t>大吉日、吉日、其他</a:t>
            </a:r>
            <a:r>
              <a:rPr lang="en-US" altLang="zh-TW" dirty="0"/>
              <a:t>)</a:t>
            </a:r>
            <a:r>
              <a:rPr lang="zh-TW" altLang="en-US" dirty="0"/>
              <a:t>、團體訂餐、各類小吃餐點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4528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083711ead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083711ead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zh-TW" sz="1100" dirty="0">
              <a:solidFill>
                <a:schemeClr val="accent2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79312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1893725" y="1817750"/>
            <a:ext cx="5336100" cy="15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1401850" y="1518389"/>
            <a:ext cx="22854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sz="1800">
                <a:latin typeface="Elsie Swash Caps"/>
                <a:ea typeface="Elsie Swash Caps"/>
                <a:cs typeface="Elsie Swash Caps"/>
                <a:sym typeface="Elsie Swash Cap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2"/>
          </p:nvPr>
        </p:nvSpPr>
        <p:spPr>
          <a:xfrm>
            <a:off x="1401850" y="1893405"/>
            <a:ext cx="26325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3"/>
          </p:nvPr>
        </p:nvSpPr>
        <p:spPr>
          <a:xfrm>
            <a:off x="5371719" y="1518389"/>
            <a:ext cx="22854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sz="1800">
                <a:latin typeface="Elsie Swash Caps"/>
                <a:ea typeface="Elsie Swash Caps"/>
                <a:cs typeface="Elsie Swash Caps"/>
                <a:sym typeface="Elsie Swash Cap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"/>
          </p:nvPr>
        </p:nvSpPr>
        <p:spPr>
          <a:xfrm>
            <a:off x="5371719" y="1893405"/>
            <a:ext cx="26325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5"/>
          </p:nvPr>
        </p:nvSpPr>
        <p:spPr>
          <a:xfrm>
            <a:off x="1401850" y="3116428"/>
            <a:ext cx="22854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sz="1800">
                <a:latin typeface="Elsie Swash Caps"/>
                <a:ea typeface="Elsie Swash Caps"/>
                <a:cs typeface="Elsie Swash Caps"/>
                <a:sym typeface="Elsie Swash Cap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6"/>
          </p:nvPr>
        </p:nvSpPr>
        <p:spPr>
          <a:xfrm>
            <a:off x="1401850" y="3491444"/>
            <a:ext cx="26325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7"/>
          </p:nvPr>
        </p:nvSpPr>
        <p:spPr>
          <a:xfrm>
            <a:off x="5371719" y="3116428"/>
            <a:ext cx="22854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sz="1800">
                <a:latin typeface="Elsie Swash Caps"/>
                <a:ea typeface="Elsie Swash Caps"/>
                <a:cs typeface="Elsie Swash Caps"/>
                <a:sym typeface="Elsie Swash Cap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Elsie Swash Caps"/>
              <a:buNone/>
              <a:defRPr b="1"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8"/>
          </p:nvPr>
        </p:nvSpPr>
        <p:spPr>
          <a:xfrm>
            <a:off x="5371719" y="3491444"/>
            <a:ext cx="26325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8424100" y="1930000"/>
            <a:ext cx="720000" cy="1254600"/>
          </a:xfrm>
          <a:prstGeom prst="rect">
            <a:avLst/>
          </a:prstGeom>
          <a:solidFill>
            <a:srgbClr val="EBD0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 rot="10800000">
            <a:off x="4492650" y="1082525"/>
            <a:ext cx="158700" cy="0"/>
          </a:xfrm>
          <a:prstGeom prst="straightConnector1">
            <a:avLst/>
          </a:prstGeom>
          <a:noFill/>
          <a:ln w="19050" cap="flat" cmpd="sng">
            <a:solidFill>
              <a:srgbClr val="15212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7911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562175" y="161205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40450" y="3111850"/>
            <a:ext cx="3263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102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12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052313" y="15597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847425" y="21284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 idx="2"/>
          </p:nvPr>
        </p:nvSpPr>
        <p:spPr>
          <a:xfrm>
            <a:off x="6250461" y="15597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3"/>
          </p:nvPr>
        </p:nvSpPr>
        <p:spPr>
          <a:xfrm>
            <a:off x="6045563" y="21284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title" idx="4"/>
          </p:nvPr>
        </p:nvSpPr>
        <p:spPr>
          <a:xfrm>
            <a:off x="3651412" y="29886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5"/>
          </p:nvPr>
        </p:nvSpPr>
        <p:spPr>
          <a:xfrm>
            <a:off x="3446512" y="35512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 idx="6"/>
          </p:nvPr>
        </p:nvSpPr>
        <p:spPr>
          <a:xfrm>
            <a:off x="3651412" y="15597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subTitle" idx="7"/>
          </p:nvPr>
        </p:nvSpPr>
        <p:spPr>
          <a:xfrm>
            <a:off x="3446513" y="21284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 idx="8"/>
          </p:nvPr>
        </p:nvSpPr>
        <p:spPr>
          <a:xfrm>
            <a:off x="1052313" y="29886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9"/>
          </p:nvPr>
        </p:nvSpPr>
        <p:spPr>
          <a:xfrm>
            <a:off x="847425" y="35512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 idx="13"/>
          </p:nvPr>
        </p:nvSpPr>
        <p:spPr>
          <a:xfrm>
            <a:off x="6448011" y="29886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14"/>
          </p:nvPr>
        </p:nvSpPr>
        <p:spPr>
          <a:xfrm>
            <a:off x="6045563" y="3551229"/>
            <a:ext cx="225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cxnSp>
        <p:nvCxnSpPr>
          <p:cNvPr id="107" name="Google Shape;107;p18"/>
          <p:cNvCxnSpPr/>
          <p:nvPr/>
        </p:nvCxnSpPr>
        <p:spPr>
          <a:xfrm rot="10800000">
            <a:off x="4492650" y="1082525"/>
            <a:ext cx="158700" cy="0"/>
          </a:xfrm>
          <a:prstGeom prst="straightConnector1">
            <a:avLst/>
          </a:prstGeom>
          <a:noFill/>
          <a:ln w="19050" cap="flat" cmpd="sng">
            <a:solidFill>
              <a:srgbClr val="15212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" name="Google Shape;108;p18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1603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1930000"/>
            <a:ext cx="9144000" cy="1254600"/>
          </a:xfrm>
          <a:prstGeom prst="rect">
            <a:avLst/>
          </a:prstGeom>
          <a:solidFill>
            <a:srgbClr val="EBD0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456175" y="2879450"/>
            <a:ext cx="2231700" cy="3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BenchNine"/>
              <a:buNone/>
              <a:defRPr sz="1300">
                <a:latin typeface="BenchNine"/>
                <a:ea typeface="BenchNine"/>
                <a:cs typeface="BenchNine"/>
                <a:sym typeface="BenchNine"/>
              </a:defRPr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1933225" y="2301525"/>
            <a:ext cx="5277600" cy="6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93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2800"/>
              <a:buFont typeface="Elsie Swash Caps"/>
              <a:buNone/>
              <a:defRPr sz="2800">
                <a:solidFill>
                  <a:srgbClr val="15212A"/>
                </a:solidFill>
                <a:latin typeface="Elsie Swash Caps"/>
                <a:ea typeface="Elsie Swash Caps"/>
                <a:cs typeface="Elsie Swash Caps"/>
                <a:sym typeface="Elsie Swash Cap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●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■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●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■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●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5212A"/>
              </a:buClr>
              <a:buSzPts val="1200"/>
              <a:buFont typeface="Cutive Mono"/>
              <a:buChar char="○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5212A"/>
              </a:buClr>
              <a:buSzPts val="1200"/>
              <a:buFont typeface="Cutive Mono"/>
              <a:buChar char="■"/>
              <a:defRPr sz="1200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66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ctrTitle"/>
          </p:nvPr>
        </p:nvSpPr>
        <p:spPr>
          <a:xfrm>
            <a:off x="1557867" y="1378117"/>
            <a:ext cx="5892799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青青婚宴文創集團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策略地圖</a:t>
            </a:r>
            <a:endParaRPr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3" name="Google Shape;123;p23"/>
          <p:cNvSpPr txBox="1">
            <a:spLocks noGrp="1"/>
          </p:cNvSpPr>
          <p:nvPr>
            <p:ph type="subTitle" idx="1"/>
          </p:nvPr>
        </p:nvSpPr>
        <p:spPr>
          <a:xfrm>
            <a:off x="2940450" y="3111849"/>
            <a:ext cx="3263100" cy="1096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企研碩二　翁子惇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  <a:sym typeface="Cutive Mono"/>
              </a:rPr>
              <a:t>企研碩二　楊海倫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  <a:sym typeface="Cutive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</a:rPr>
              <a:t>會研碩一　陳瑤宣</a:t>
            </a:r>
            <a:endParaRPr lang="en-US" altLang="zh-TW" sz="1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>
                <a:latin typeface="微軟正黑體" panose="020B0604030504040204" pitchFamily="34" charset="-120"/>
                <a:ea typeface="微軟正黑體" panose="020B0604030504040204" pitchFamily="34" charset="-120"/>
                <a:sym typeface="Cutive Mono"/>
              </a:rPr>
              <a:t>會計大四　蔡榮真</a:t>
            </a:r>
            <a:endParaRPr sz="1800" dirty="0">
              <a:latin typeface="微軟正黑體" panose="020B0604030504040204" pitchFamily="34" charset="-120"/>
              <a:ea typeface="微軟正黑體" panose="020B0604030504040204" pitchFamily="34" charset="-120"/>
              <a:sym typeface="Cutive Mono"/>
            </a:endParaRPr>
          </a:p>
        </p:txBody>
      </p:sp>
    </p:spTree>
    <p:extLst>
      <p:ext uri="{BB962C8B-B14F-4D97-AF65-F5344CB8AC3E}">
        <p14:creationId xmlns:p14="http://schemas.microsoft.com/office/powerpoint/2010/main" val="1474425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633849" y="334635"/>
            <a:ext cx="38763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>內部優勢</a:t>
            </a:r>
            <a:endParaRPr sz="2800" b="1" dirty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42F83007-3AE7-4BC6-AD15-DDE3637AFA90}"/>
              </a:ext>
            </a:extLst>
          </p:cNvPr>
          <p:cNvGrpSpPr/>
          <p:nvPr/>
        </p:nvGrpSpPr>
        <p:grpSpPr>
          <a:xfrm>
            <a:off x="439387" y="1353052"/>
            <a:ext cx="7802146" cy="872418"/>
            <a:chOff x="439387" y="1353052"/>
            <a:chExt cx="7802146" cy="872418"/>
          </a:xfrm>
        </p:grpSpPr>
        <p:sp>
          <p:nvSpPr>
            <p:cNvPr id="22" name="圓角矩形 21">
              <a:extLst>
                <a:ext uri="{FF2B5EF4-FFF2-40B4-BE49-F238E27FC236}">
                  <a16:creationId xmlns:a16="http://schemas.microsoft.com/office/drawing/2014/main" id="{0EF1C4EB-D6F6-0742-862B-50F32FA5883D}"/>
                </a:ext>
              </a:extLst>
            </p:cNvPr>
            <p:cNvSpPr/>
            <p:nvPr/>
          </p:nvSpPr>
          <p:spPr>
            <a:xfrm>
              <a:off x="439387" y="1432422"/>
              <a:ext cx="1776137" cy="713678"/>
            </a:xfrm>
            <a:prstGeom prst="roundRect">
              <a:avLst/>
            </a:prstGeom>
            <a:solidFill>
              <a:srgbClr val="D4DCD8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b="1" dirty="0">
                  <a:solidFill>
                    <a:srgbClr val="EBD0C2">
                      <a:lumMod val="2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財務構面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2381490" y="1353052"/>
              <a:ext cx="5860043" cy="8724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lnSpc>
                  <a:spcPct val="15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青青集團成立 </a:t>
              </a:r>
              <a:r>
                <a:rPr lang="en-US" altLang="zh-TW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30 </a:t>
              </a: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年，每年營收皆有達到目標值的 </a:t>
              </a:r>
              <a:r>
                <a:rPr lang="en-US" altLang="zh-TW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95%</a:t>
              </a: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，獲利穩定</a:t>
              </a:r>
              <a:endParaRPr lang="zh-TW" altLang="en-US" sz="1800" b="1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54B1BB52-05E7-4919-8E54-D47F0AC4FF3F}"/>
              </a:ext>
            </a:extLst>
          </p:cNvPr>
          <p:cNvGrpSpPr/>
          <p:nvPr/>
        </p:nvGrpSpPr>
        <p:grpSpPr>
          <a:xfrm>
            <a:off x="439387" y="3113343"/>
            <a:ext cx="8447523" cy="1077218"/>
            <a:chOff x="439387" y="3113343"/>
            <a:chExt cx="8447523" cy="1077218"/>
          </a:xfrm>
        </p:grpSpPr>
        <p:sp>
          <p:nvSpPr>
            <p:cNvPr id="13" name="圓角矩形 12">
              <a:extLst>
                <a:ext uri="{FF2B5EF4-FFF2-40B4-BE49-F238E27FC236}">
                  <a16:creationId xmlns:a16="http://schemas.microsoft.com/office/drawing/2014/main" id="{0EF1C4EB-D6F6-0742-862B-50F32FA5883D}"/>
                </a:ext>
              </a:extLst>
            </p:cNvPr>
            <p:cNvSpPr/>
            <p:nvPr/>
          </p:nvSpPr>
          <p:spPr>
            <a:xfrm>
              <a:off x="439387" y="3295113"/>
              <a:ext cx="1776137" cy="713678"/>
            </a:xfrm>
            <a:prstGeom prst="roundRect">
              <a:avLst/>
            </a:prstGeom>
            <a:solidFill>
              <a:srgbClr val="D4DCD8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b="1" dirty="0">
                  <a:solidFill>
                    <a:srgbClr val="EBD0C2">
                      <a:lumMod val="2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</a:rPr>
                <a:t>顧客構面</a:t>
              </a:r>
              <a:endParaRPr lang="zh-TW" altLang="en-US" sz="16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2381490" y="3113343"/>
              <a:ext cx="650542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多樣化的戶外場地：兩個場地靈活運用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獲多項美食大獎：</a:t>
              </a:r>
              <a:r>
                <a:rPr lang="en-US" altLang="zh-TW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FDA </a:t>
              </a: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優良廚師 金帽獎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貼心的顧客服務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4757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633849" y="409441"/>
            <a:ext cx="38763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>內部優勢</a:t>
            </a:r>
            <a:endParaRPr sz="2800" b="1" dirty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E929B66-E182-43D8-B9FC-5DA8587150EC}"/>
              </a:ext>
            </a:extLst>
          </p:cNvPr>
          <p:cNvGrpSpPr/>
          <p:nvPr/>
        </p:nvGrpSpPr>
        <p:grpSpPr>
          <a:xfrm>
            <a:off x="211873" y="1458094"/>
            <a:ext cx="8720253" cy="1113656"/>
            <a:chOff x="211873" y="2014922"/>
            <a:chExt cx="8720253" cy="1113656"/>
          </a:xfrm>
        </p:grpSpPr>
        <p:sp>
          <p:nvSpPr>
            <p:cNvPr id="22" name="圓角矩形 21">
              <a:extLst>
                <a:ext uri="{FF2B5EF4-FFF2-40B4-BE49-F238E27FC236}">
                  <a16:creationId xmlns:a16="http://schemas.microsoft.com/office/drawing/2014/main" id="{0EF1C4EB-D6F6-0742-862B-50F32FA5883D}"/>
                </a:ext>
              </a:extLst>
            </p:cNvPr>
            <p:cNvSpPr/>
            <p:nvPr/>
          </p:nvSpPr>
          <p:spPr>
            <a:xfrm>
              <a:off x="211873" y="2014922"/>
              <a:ext cx="2146155" cy="1113656"/>
            </a:xfrm>
            <a:prstGeom prst="roundRect">
              <a:avLst/>
            </a:prstGeom>
            <a:solidFill>
              <a:srgbClr val="D4DCD8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b="1" dirty="0">
                  <a:solidFill>
                    <a:srgbClr val="EBD0C2">
                      <a:lumMod val="2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內部程序構面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2440039" y="2033141"/>
              <a:ext cx="6492087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縝密的顧客資訊傳遞系統，同仁間業務交接無斷層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每月進行內部稽核，設計 </a:t>
              </a:r>
              <a:r>
                <a:rPr lang="en-US" altLang="zh-TW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105</a:t>
              </a: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項管理月曆執行檢查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建教合作及學分制的人員培訓體制，階段考核綁升遷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3B26F292-F899-48EC-87B2-398EED99C2EA}"/>
              </a:ext>
            </a:extLst>
          </p:cNvPr>
          <p:cNvGrpSpPr/>
          <p:nvPr/>
        </p:nvGrpSpPr>
        <p:grpSpPr>
          <a:xfrm>
            <a:off x="211873" y="2934760"/>
            <a:ext cx="8122924" cy="1631216"/>
            <a:chOff x="211873" y="1756141"/>
            <a:chExt cx="8122924" cy="1631216"/>
          </a:xfrm>
        </p:grpSpPr>
        <p:sp>
          <p:nvSpPr>
            <p:cNvPr id="7" name="圓角矩形 12">
              <a:extLst>
                <a:ext uri="{FF2B5EF4-FFF2-40B4-BE49-F238E27FC236}">
                  <a16:creationId xmlns:a16="http://schemas.microsoft.com/office/drawing/2014/main" id="{9BE4F645-6236-425B-93C7-588247C38E78}"/>
                </a:ext>
              </a:extLst>
            </p:cNvPr>
            <p:cNvSpPr/>
            <p:nvPr/>
          </p:nvSpPr>
          <p:spPr>
            <a:xfrm>
              <a:off x="211873" y="2014922"/>
              <a:ext cx="2146155" cy="1113655"/>
            </a:xfrm>
            <a:prstGeom prst="roundRect">
              <a:avLst/>
            </a:prstGeom>
            <a:solidFill>
              <a:srgbClr val="D4DCD8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TW" altLang="en-US" sz="2400" b="1" dirty="0">
                  <a:solidFill>
                    <a:srgbClr val="EBD0C2">
                      <a:lumMod val="2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學習與</a:t>
              </a:r>
              <a:endParaRPr kumimoji="1" lang="en-US" altLang="zh-TW" sz="2400" b="1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kumimoji="1" lang="zh-TW" altLang="en-US" sz="2400" b="1" dirty="0">
                  <a:solidFill>
                    <a:srgbClr val="EBD0C2">
                      <a:lumMod val="25000"/>
                    </a:srgb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成長構面</a:t>
              </a:r>
              <a:endParaRPr lang="zh-TW" altLang="en-US" sz="16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5B1DF22-7752-4DD1-9EA8-6712BD672130}"/>
                </a:ext>
              </a:extLst>
            </p:cNvPr>
            <p:cNvSpPr/>
            <p:nvPr/>
          </p:nvSpPr>
          <p:spPr>
            <a:xfrm>
              <a:off x="2440039" y="1756141"/>
              <a:ext cx="5894758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觀察與學習其他餐廳或相關產業之服務、內部裝潢或工作流程，作為靈感來源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米其林廚師學會引進國外冠軍團隊來台灣教學，以研發新菜色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marL="342900" indent="-342900" fontAlgn="base"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zh-TW" altLang="en-US" sz="1800" dirty="0">
                  <a:solidFill>
                    <a:schemeClr val="accent2">
                      <a:lumMod val="2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每月舉辦創意婚宴競賽</a:t>
              </a:r>
              <a:endParaRPr lang="en-US" altLang="zh-TW" sz="18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889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可能是食物的圖像">
            <a:extLst>
              <a:ext uri="{FF2B5EF4-FFF2-40B4-BE49-F238E27FC236}">
                <a16:creationId xmlns:a16="http://schemas.microsoft.com/office/drawing/2014/main" id="{D5304937-777C-5B4E-B41B-598B3657A4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60"/>
          <a:stretch/>
        </p:blipFill>
        <p:spPr bwMode="auto">
          <a:xfrm>
            <a:off x="0" y="-178421"/>
            <a:ext cx="9144000" cy="532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17E61103-E9F6-C349-8C30-F6B83445A76B}"/>
              </a:ext>
            </a:extLst>
          </p:cNvPr>
          <p:cNvSpPr/>
          <p:nvPr/>
        </p:nvSpPr>
        <p:spPr>
          <a:xfrm>
            <a:off x="0" y="1612745"/>
            <a:ext cx="9144000" cy="191801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40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四大重要原則</a:t>
            </a:r>
          </a:p>
        </p:txBody>
      </p:sp>
    </p:spTree>
    <p:extLst>
      <p:ext uri="{BB962C8B-B14F-4D97-AF65-F5344CB8AC3E}">
        <p14:creationId xmlns:p14="http://schemas.microsoft.com/office/powerpoint/2010/main" val="382736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>
            <a:spLocks noGrp="1"/>
          </p:cNvSpPr>
          <p:nvPr>
            <p:ph type="subTitle" idx="1"/>
          </p:nvPr>
        </p:nvSpPr>
        <p:spPr>
          <a:xfrm>
            <a:off x="1272675" y="2298091"/>
            <a:ext cx="6598648" cy="547318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spcAft>
                <a:spcPts val="1600"/>
              </a:spcAft>
            </a:pPr>
            <a:r>
              <a:rPr lang="zh-TW" altLang="en-US" sz="28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全方位解決顧客各式活動的</a:t>
            </a:r>
            <a:r>
              <a:rPr lang="zh-TW" altLang="en-US" sz="2800" b="1" dirty="0">
                <a:solidFill>
                  <a:srgbClr val="512D1A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場地</a:t>
            </a:r>
            <a:r>
              <a:rPr lang="zh-TW" altLang="en-US" sz="28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需求</a:t>
            </a:r>
            <a:endParaRPr sz="2800" b="1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67" name="Google Shape;267;p37"/>
          <p:cNvSpPr txBox="1"/>
          <p:nvPr/>
        </p:nvSpPr>
        <p:spPr>
          <a:xfrm>
            <a:off x="3373806" y="1247420"/>
            <a:ext cx="2396387" cy="547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err="1">
                <a:solidFill>
                  <a:schemeClr val="bg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Cutive Mono"/>
              </a:rPr>
              <a:t>顧客價值主張</a:t>
            </a:r>
            <a:endParaRPr sz="2400" b="1" dirty="0">
              <a:solidFill>
                <a:schemeClr val="bg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645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3644084" y="493201"/>
            <a:ext cx="185583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solidFill>
                  <a:schemeClr val="bg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長期優勢</a:t>
            </a:r>
            <a:endParaRPr b="1" dirty="0">
              <a:solidFill>
                <a:schemeClr val="bg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26" name="Google Shape;226;p35"/>
          <p:cNvSpPr txBox="1">
            <a:spLocks noGrp="1"/>
          </p:cNvSpPr>
          <p:nvPr>
            <p:ph type="subTitle" idx="6"/>
          </p:nvPr>
        </p:nvSpPr>
        <p:spPr>
          <a:xfrm>
            <a:off x="3178005" y="2605175"/>
            <a:ext cx="2939881" cy="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台北近郊的自然造景場地</a:t>
            </a:r>
            <a:endParaRPr sz="1600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30" name="Google Shape;230;p35"/>
          <p:cNvSpPr/>
          <p:nvPr/>
        </p:nvSpPr>
        <p:spPr>
          <a:xfrm>
            <a:off x="2508373" y="3294664"/>
            <a:ext cx="556500" cy="556500"/>
          </a:xfrm>
          <a:prstGeom prst="rect">
            <a:avLst/>
          </a:prstGeom>
          <a:solidFill>
            <a:srgbClr val="C1CB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5"/>
          <p:cNvSpPr/>
          <p:nvPr/>
        </p:nvSpPr>
        <p:spPr>
          <a:xfrm>
            <a:off x="2508373" y="2528028"/>
            <a:ext cx="556500" cy="556500"/>
          </a:xfrm>
          <a:prstGeom prst="rect">
            <a:avLst/>
          </a:prstGeom>
          <a:solidFill>
            <a:srgbClr val="C1CB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5"/>
          <p:cNvSpPr/>
          <p:nvPr/>
        </p:nvSpPr>
        <p:spPr>
          <a:xfrm>
            <a:off x="2513546" y="1761575"/>
            <a:ext cx="556500" cy="556500"/>
          </a:xfrm>
          <a:prstGeom prst="rect">
            <a:avLst/>
          </a:prstGeom>
          <a:solidFill>
            <a:srgbClr val="C1CB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35"/>
          <p:cNvGrpSpPr/>
          <p:nvPr/>
        </p:nvGrpSpPr>
        <p:grpSpPr>
          <a:xfrm>
            <a:off x="2634210" y="2628021"/>
            <a:ext cx="304832" cy="356512"/>
            <a:chOff x="2236525" y="3353202"/>
            <a:chExt cx="304832" cy="356512"/>
          </a:xfrm>
        </p:grpSpPr>
        <p:sp>
          <p:nvSpPr>
            <p:cNvPr id="234" name="Google Shape;234;p35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5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5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35"/>
          <p:cNvGrpSpPr/>
          <p:nvPr/>
        </p:nvGrpSpPr>
        <p:grpSpPr>
          <a:xfrm>
            <a:off x="2604190" y="3410494"/>
            <a:ext cx="364865" cy="324822"/>
            <a:chOff x="5765817" y="3227724"/>
            <a:chExt cx="364865" cy="324822"/>
          </a:xfrm>
        </p:grpSpPr>
        <p:sp>
          <p:nvSpPr>
            <p:cNvPr id="245" name="Google Shape;245;p35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5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5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副標題 4">
            <a:extLst>
              <a:ext uri="{FF2B5EF4-FFF2-40B4-BE49-F238E27FC236}">
                <a16:creationId xmlns:a16="http://schemas.microsoft.com/office/drawing/2014/main" id="{2F1F00E6-86A3-6645-9AA1-205F8FFDC40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663000" y="3256817"/>
            <a:ext cx="3978934" cy="743886"/>
          </a:xfrm>
        </p:spPr>
        <p:txBody>
          <a:bodyPr/>
          <a:lstStyle/>
          <a:p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十分貼心且高滿意度的顧客服務</a:t>
            </a: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/>
            </a:r>
            <a:b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問卷回饋、員工</a:t>
            </a: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KPI</a:t>
            </a:r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、數位轉型</a:t>
            </a: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TW" altLang="en-US" sz="1600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副標題 10">
            <a:extLst>
              <a:ext uri="{FF2B5EF4-FFF2-40B4-BE49-F238E27FC236}">
                <a16:creationId xmlns:a16="http://schemas.microsoft.com/office/drawing/2014/main" id="{258F3B57-8F65-A249-A586-2C6387CB6CB6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002966" y="1743397"/>
            <a:ext cx="4266922" cy="356844"/>
          </a:xfrm>
        </p:spPr>
        <p:txBody>
          <a:bodyPr/>
          <a:lstStyle/>
          <a:p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一流冠軍名廚：八座廚藝競賽獎項</a:t>
            </a:r>
            <a:endParaRPr lang="en-US" altLang="zh-TW" sz="1600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金鼎獎、</a:t>
            </a: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FDA</a:t>
            </a:r>
            <a:r>
              <a:rPr lang="zh-TW" altLang="en-US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金帽獎</a:t>
            </a:r>
            <a:r>
              <a:rPr lang="en-US" altLang="zh-TW" sz="16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lang="zh-TW" altLang="en-US" sz="1600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56" name="Google Shape;8999;p99">
            <a:extLst>
              <a:ext uri="{FF2B5EF4-FFF2-40B4-BE49-F238E27FC236}">
                <a16:creationId xmlns:a16="http://schemas.microsoft.com/office/drawing/2014/main" id="{EB89DE6C-530C-974C-838C-31BC5945A810}"/>
              </a:ext>
            </a:extLst>
          </p:cNvPr>
          <p:cNvGrpSpPr/>
          <p:nvPr/>
        </p:nvGrpSpPr>
        <p:grpSpPr>
          <a:xfrm>
            <a:off x="2580625" y="1838049"/>
            <a:ext cx="422342" cy="355243"/>
            <a:chOff x="3564243" y="2289904"/>
            <a:chExt cx="422342" cy="355243"/>
          </a:xfrm>
          <a:solidFill>
            <a:schemeClr val="tx1"/>
          </a:solidFill>
        </p:grpSpPr>
        <p:sp>
          <p:nvSpPr>
            <p:cNvPr id="57" name="Google Shape;9000;p99">
              <a:extLst>
                <a:ext uri="{FF2B5EF4-FFF2-40B4-BE49-F238E27FC236}">
                  <a16:creationId xmlns:a16="http://schemas.microsoft.com/office/drawing/2014/main" id="{64029679-6CCB-DB40-9154-2323848FEC7A}"/>
                </a:ext>
              </a:extLst>
            </p:cNvPr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8" name="Google Shape;9001;p99">
              <a:extLst>
                <a:ext uri="{FF2B5EF4-FFF2-40B4-BE49-F238E27FC236}">
                  <a16:creationId xmlns:a16="http://schemas.microsoft.com/office/drawing/2014/main" id="{68ABF7DB-E2FE-6149-9BD6-91946D8B32BC}"/>
                </a:ext>
              </a:extLst>
            </p:cNvPr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59" name="Google Shape;9002;p99">
              <a:extLst>
                <a:ext uri="{FF2B5EF4-FFF2-40B4-BE49-F238E27FC236}">
                  <a16:creationId xmlns:a16="http://schemas.microsoft.com/office/drawing/2014/main" id="{B2F339F8-B55D-4E44-92C6-76C215148859}"/>
                </a:ext>
              </a:extLst>
            </p:cNvPr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60" name="Google Shape;9003;p99">
              <a:extLst>
                <a:ext uri="{FF2B5EF4-FFF2-40B4-BE49-F238E27FC236}">
                  <a16:creationId xmlns:a16="http://schemas.microsoft.com/office/drawing/2014/main" id="{50E408B0-9141-C74F-A61D-920B274EDBD9}"/>
                </a:ext>
              </a:extLst>
            </p:cNvPr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61" name="Google Shape;9004;p99">
              <a:extLst>
                <a:ext uri="{FF2B5EF4-FFF2-40B4-BE49-F238E27FC236}">
                  <a16:creationId xmlns:a16="http://schemas.microsoft.com/office/drawing/2014/main" id="{60D28FE2-905E-F54F-8B90-69531DED61BB}"/>
                </a:ext>
              </a:extLst>
            </p:cNvPr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1298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75;p46"/>
          <p:cNvSpPr/>
          <p:nvPr/>
        </p:nvSpPr>
        <p:spPr>
          <a:xfrm>
            <a:off x="0" y="3846239"/>
            <a:ext cx="720000" cy="1216500"/>
          </a:xfrm>
          <a:prstGeom prst="rect">
            <a:avLst/>
          </a:prstGeom>
          <a:solidFill>
            <a:srgbClr val="C1CB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Google Shape;220;p35">
            <a:extLst>
              <a:ext uri="{FF2B5EF4-FFF2-40B4-BE49-F238E27FC236}">
                <a16:creationId xmlns:a16="http://schemas.microsoft.com/office/drawing/2014/main" id="{682BF703-39E1-5743-BC52-7BEEDB8339E6}"/>
              </a:ext>
            </a:extLst>
          </p:cNvPr>
          <p:cNvSpPr txBox="1">
            <a:spLocks/>
          </p:cNvSpPr>
          <p:nvPr/>
        </p:nvSpPr>
        <p:spPr>
          <a:xfrm>
            <a:off x="3485331" y="314154"/>
            <a:ext cx="212734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defRPr/>
            </a:pPr>
            <a:r>
              <a:rPr lang="zh-TW" altLang="en-US" sz="2400" b="1" dirty="0">
                <a:solidFill>
                  <a:schemeClr val="accent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lsie Swash Caps"/>
              </a:rPr>
              <a:t>借力使力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EBC8CCDB-46B3-4644-8284-2888B22F09E9}"/>
              </a:ext>
            </a:extLst>
          </p:cNvPr>
          <p:cNvCxnSpPr>
            <a:cxnSpLocks/>
          </p:cNvCxnSpPr>
          <p:nvPr/>
        </p:nvCxnSpPr>
        <p:spPr>
          <a:xfrm>
            <a:off x="4465292" y="832000"/>
            <a:ext cx="16742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A39A46B2-942D-5B4C-8919-E928DF8190BA}"/>
              </a:ext>
            </a:extLst>
          </p:cNvPr>
          <p:cNvSpPr/>
          <p:nvPr/>
        </p:nvSpPr>
        <p:spPr>
          <a:xfrm>
            <a:off x="1549460" y="1059989"/>
            <a:ext cx="6166516" cy="11910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defRPr/>
            </a:pPr>
            <a:r>
              <a:rPr kumimoji="1" lang="zh-TW" altLang="en-US" sz="20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多樣化的外部合作夥伴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/>
            </a: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</a:br>
            <a:endParaRPr kumimoji="0" lang="zh-TW" altLang="en-US" sz="24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1861793-676B-3C46-B705-AFAB55C86AB6}"/>
              </a:ext>
            </a:extLst>
          </p:cNvPr>
          <p:cNvSpPr/>
          <p:nvPr/>
        </p:nvSpPr>
        <p:spPr>
          <a:xfrm>
            <a:off x="1549460" y="2251056"/>
            <a:ext cx="6166516" cy="149944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sz="20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實境、直播、外送技術日新月異</a:t>
            </a:r>
            <a:endParaRPr kumimoji="1" lang="en-US" altLang="zh-TW" sz="2000" b="1" u="sng" dirty="0">
              <a:solidFill>
                <a:srgbClr val="EBD0C2">
                  <a:lumMod val="25000"/>
                </a:srgb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kumimoji="1" lang="en-US" altLang="zh-TW" sz="1200" b="0" i="0" u="sng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  <a:p>
            <a:pPr lvl="0" algn="ctr">
              <a:defRPr/>
            </a:pPr>
            <a:endParaRPr kumimoji="1" lang="zh-TW" altLang="en-US" sz="1600" b="0" i="0" u="sng" strike="noStrike" kern="0" cap="none" spc="0" normalizeH="0" baseline="0" noProof="0" dirty="0">
              <a:ln>
                <a:noFill/>
              </a:ln>
              <a:solidFill>
                <a:srgbClr val="EBD0C2">
                  <a:lumMod val="5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F6F70C9-8DF7-AD4D-9EED-F0431BCE4252}"/>
              </a:ext>
            </a:extLst>
          </p:cNvPr>
          <p:cNvSpPr/>
          <p:nvPr/>
        </p:nvSpPr>
        <p:spPr>
          <a:xfrm>
            <a:off x="2039583" y="1515986"/>
            <a:ext cx="5064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>
                <a:solidFill>
                  <a:schemeClr val="accent2">
                    <a:lumMod val="25000"/>
                  </a:schemeClr>
                </a:solidFill>
              </a:rPr>
              <a:t>青青在攝影、餐飲、禮品等多種面向都有合作夥伴，</a:t>
            </a:r>
            <a:endParaRPr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algn="ctr"/>
            <a:r>
              <a:rPr lang="zh-TW" altLang="en-US" dirty="0">
                <a:solidFill>
                  <a:schemeClr val="accent2">
                    <a:lumMod val="25000"/>
                  </a:schemeClr>
                </a:solidFill>
              </a:rPr>
              <a:t>因此可以滿足顧客多方面的需求，達到一站式的服務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90C5077-5BBE-294D-B192-88883B3AC9E7}"/>
              </a:ext>
            </a:extLst>
          </p:cNvPr>
          <p:cNvSpPr/>
          <p:nvPr/>
        </p:nvSpPr>
        <p:spPr>
          <a:xfrm>
            <a:off x="1984841" y="2703459"/>
            <a:ext cx="517431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>
                <a:solidFill>
                  <a:schemeClr val="accent2">
                    <a:lumMod val="25000"/>
                  </a:schemeClr>
                </a:solidFill>
              </a:rPr>
              <a:t>參與活動的形式不再限於到場參加，隨著直播及實境技術的進步，讓無法參與活動的人也能有身歷其境的感覺。</a:t>
            </a:r>
            <a:endParaRPr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algn="ctr"/>
            <a:r>
              <a:rPr lang="zh-TW" altLang="en-US" dirty="0">
                <a:solidFill>
                  <a:schemeClr val="accent2">
                    <a:lumMod val="25000"/>
                  </a:schemeClr>
                </a:solidFill>
              </a:rPr>
              <a:t>且配合外送服務，讓顧客不到場也能享受高品質的餐點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C613755-1E90-DD4A-9996-31EF3C30060E}"/>
              </a:ext>
            </a:extLst>
          </p:cNvPr>
          <p:cNvSpPr/>
          <p:nvPr/>
        </p:nvSpPr>
        <p:spPr>
          <a:xfrm>
            <a:off x="1549460" y="3750501"/>
            <a:ext cx="6166516" cy="114115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sz="18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公關公司承接多家公司的企業活動</a:t>
            </a:r>
            <a:endParaRPr kumimoji="1" lang="en-US" altLang="zh-TW" sz="1800" b="1" u="sng" dirty="0">
              <a:solidFill>
                <a:srgbClr val="EBD0C2">
                  <a:lumMod val="25000"/>
                </a:srgb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kumimoji="1" lang="zh-TW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FF15B62-EEA8-264E-9DD4-11E2F493C0AE}"/>
              </a:ext>
            </a:extLst>
          </p:cNvPr>
          <p:cNvSpPr/>
          <p:nvPr/>
        </p:nvSpPr>
        <p:spPr>
          <a:xfrm>
            <a:off x="2039583" y="4192879"/>
            <a:ext cx="506483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>
                <a:solidFill>
                  <a:schemeClr val="accent2">
                    <a:lumMod val="25000"/>
                  </a:schemeClr>
                </a:solidFill>
              </a:rPr>
              <a:t>許多企業都會把公司活動外包給公關公司舉辦，因此與公關公司合作，能使青青有更多舉辦企業活動的機會</a:t>
            </a:r>
          </a:p>
        </p:txBody>
      </p:sp>
    </p:spTree>
    <p:extLst>
      <p:ext uri="{BB962C8B-B14F-4D97-AF65-F5344CB8AC3E}">
        <p14:creationId xmlns:p14="http://schemas.microsoft.com/office/powerpoint/2010/main" val="207090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75;p46"/>
          <p:cNvSpPr/>
          <p:nvPr/>
        </p:nvSpPr>
        <p:spPr>
          <a:xfrm>
            <a:off x="0" y="3846239"/>
            <a:ext cx="720000" cy="1216500"/>
          </a:xfrm>
          <a:prstGeom prst="rect">
            <a:avLst/>
          </a:prstGeom>
          <a:solidFill>
            <a:srgbClr val="C1CB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Google Shape;220;p35">
            <a:extLst>
              <a:ext uri="{FF2B5EF4-FFF2-40B4-BE49-F238E27FC236}">
                <a16:creationId xmlns:a16="http://schemas.microsoft.com/office/drawing/2014/main" id="{682BF703-39E1-5743-BC52-7BEEDB8339E6}"/>
              </a:ext>
            </a:extLst>
          </p:cNvPr>
          <p:cNvSpPr txBox="1">
            <a:spLocks/>
          </p:cNvSpPr>
          <p:nvPr/>
        </p:nvSpPr>
        <p:spPr>
          <a:xfrm>
            <a:off x="3301826" y="428518"/>
            <a:ext cx="254034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defRPr/>
            </a:pPr>
            <a:r>
              <a:rPr lang="zh-TW" altLang="en-US" sz="2400" b="1" dirty="0">
                <a:solidFill>
                  <a:schemeClr val="accent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lsie Swash Caps"/>
              </a:rPr>
              <a:t>共贏及利他思維</a:t>
            </a:r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EBC8CCDB-46B3-4644-8284-2888B22F09E9}"/>
              </a:ext>
            </a:extLst>
          </p:cNvPr>
          <p:cNvCxnSpPr>
            <a:cxnSpLocks/>
          </p:cNvCxnSpPr>
          <p:nvPr/>
        </p:nvCxnSpPr>
        <p:spPr>
          <a:xfrm>
            <a:off x="4494725" y="940445"/>
            <a:ext cx="16742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45338B4C-FF32-1C40-BDDF-91CCCD0F0FD6}"/>
              </a:ext>
            </a:extLst>
          </p:cNvPr>
          <p:cNvSpPr/>
          <p:nvPr/>
        </p:nvSpPr>
        <p:spPr>
          <a:xfrm>
            <a:off x="1511736" y="1380682"/>
            <a:ext cx="2000898" cy="28456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defRPr/>
            </a:pPr>
            <a:r>
              <a:rPr kumimoji="1" lang="zh-TW" altLang="en-US" sz="24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青青本身</a:t>
            </a:r>
            <a:endParaRPr kumimoji="1" lang="en-US" altLang="zh-TW" sz="1200" dirty="0">
              <a:solidFill>
                <a:srgbClr val="EBD0C2">
                  <a:lumMod val="25000"/>
                </a:srgbClr>
              </a:solidFill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lvl="0" algn="ctr"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/>
            </a: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</a:br>
            <a:endParaRPr kumimoji="0" lang="zh-TW" altLang="en-US" sz="24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622325D-B2E3-0C4F-A868-7D1E57BA2B9C}"/>
              </a:ext>
            </a:extLst>
          </p:cNvPr>
          <p:cNvSpPr/>
          <p:nvPr/>
        </p:nvSpPr>
        <p:spPr>
          <a:xfrm>
            <a:off x="3512634" y="1380682"/>
            <a:ext cx="1984918" cy="284562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sz="24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合作夥伴</a:t>
            </a:r>
            <a:endParaRPr kumimoji="1" lang="en-US" altLang="zh-TW" sz="1200" b="0" i="0" u="sng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  <a:p>
            <a:pPr lvl="0" algn="ctr">
              <a:defRPr/>
            </a:pPr>
            <a:endParaRPr kumimoji="1" lang="zh-TW" altLang="en-US" sz="1600" b="0" i="0" u="sng" strike="noStrike" kern="0" cap="none" spc="0" normalizeH="0" baseline="0" noProof="0" dirty="0">
              <a:ln>
                <a:noFill/>
              </a:ln>
              <a:solidFill>
                <a:srgbClr val="EBD0C2">
                  <a:lumMod val="5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2CBFD1D-3B54-2D47-9EC6-BC3412D2B2FE}"/>
              </a:ext>
            </a:extLst>
          </p:cNvPr>
          <p:cNvSpPr/>
          <p:nvPr/>
        </p:nvSpPr>
        <p:spPr>
          <a:xfrm>
            <a:off x="5497552" y="1380682"/>
            <a:ext cx="1984918" cy="284562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zh-TW" altLang="en-US" sz="2400" b="1" u="sng" dirty="0">
                <a:solidFill>
                  <a:srgbClr val="EBD0C2">
                    <a:lumMod val="25000"/>
                  </a:srgb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個人、企業</a:t>
            </a:r>
            <a:endParaRPr kumimoji="1" lang="zh-TW" altLang="en-US" sz="1600" b="0" i="0" u="sng" strike="noStrike" kern="0" cap="none" spc="0" normalizeH="0" baseline="0" noProof="0" dirty="0">
              <a:ln>
                <a:noFill/>
              </a:ln>
              <a:solidFill>
                <a:srgbClr val="EBD0C2">
                  <a:lumMod val="50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C056D44-FAD0-7C47-940B-6E2707AA2FAE}"/>
              </a:ext>
            </a:extLst>
          </p:cNvPr>
          <p:cNvSpPr txBox="1"/>
          <p:nvPr/>
        </p:nvSpPr>
        <p:spPr>
          <a:xfrm>
            <a:off x="1541940" y="1969615"/>
            <a:ext cx="195647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可以拓展婚宴以外的宴會市場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提高場地使用率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01CE577F-683B-4E43-A54F-9C97B03EEC55}"/>
              </a:ext>
            </a:extLst>
          </p:cNvPr>
          <p:cNvSpPr txBox="1"/>
          <p:nvPr/>
        </p:nvSpPr>
        <p:spPr>
          <a:xfrm>
            <a:off x="3603601" y="1969615"/>
            <a:ext cx="18797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合作夥伴可以增加拓展客源的方式，並結識更多合作夥伴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共享消費者及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       市場資訊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217764C-EA3C-0144-A710-861FEA4EE8C1}"/>
              </a:ext>
            </a:extLst>
          </p:cNvPr>
          <p:cNvSpPr txBox="1"/>
          <p:nvPr/>
        </p:nvSpPr>
        <p:spPr>
          <a:xfrm>
            <a:off x="5511776" y="1969614"/>
            <a:ext cx="198491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提供客製化一條龍完整服務，讓活動籌辦更輕鬆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>
                <a:solidFill>
                  <a:schemeClr val="accent2">
                    <a:lumMod val="25000"/>
                  </a:schemeClr>
                </a:solidFill>
              </a:rPr>
              <a:t>記錄企業家的奮鬥史，成為傳承的新媒介</a:t>
            </a:r>
            <a:endParaRPr kumimoji="1" lang="en-US" altLang="zh-TW" dirty="0">
              <a:solidFill>
                <a:schemeClr val="accent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0932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未提供相片說明。">
            <a:extLst>
              <a:ext uri="{FF2B5EF4-FFF2-40B4-BE49-F238E27FC236}">
                <a16:creationId xmlns:a16="http://schemas.microsoft.com/office/drawing/2014/main" id="{FDC59F3D-05B7-CF46-8955-7E151B0D9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1241"/>
            <a:ext cx="9144000" cy="608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72F581D-4D8A-C240-B39E-37AEBB20748F}"/>
              </a:ext>
            </a:extLst>
          </p:cNvPr>
          <p:cNvSpPr/>
          <p:nvPr/>
        </p:nvSpPr>
        <p:spPr>
          <a:xfrm>
            <a:off x="0" y="1612745"/>
            <a:ext cx="9144000" cy="191801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40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創新策略</a:t>
            </a:r>
          </a:p>
        </p:txBody>
      </p:sp>
    </p:spTree>
    <p:extLst>
      <p:ext uri="{BB962C8B-B14F-4D97-AF65-F5344CB8AC3E}">
        <p14:creationId xmlns:p14="http://schemas.microsoft.com/office/powerpoint/2010/main" val="2639832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EF7A12C-FEE6-B54C-957F-B93582362B35}"/>
              </a:ext>
            </a:extLst>
          </p:cNvPr>
          <p:cNvSpPr/>
          <p:nvPr/>
        </p:nvSpPr>
        <p:spPr>
          <a:xfrm>
            <a:off x="1211910" y="1946418"/>
            <a:ext cx="6558314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marL="158750" indent="0" algn="ctr">
              <a:buNone/>
            </a:pPr>
            <a:r>
              <a:rPr lang="zh-TW" altLang="en-US" sz="2400" dirty="0">
                <a:solidFill>
                  <a:schemeClr val="accent2">
                    <a:lumMod val="25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以場地為核心</a:t>
            </a:r>
            <a:endParaRPr lang="en-US" altLang="zh-TW" sz="2400" dirty="0">
              <a:solidFill>
                <a:schemeClr val="accent2">
                  <a:lumMod val="25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158750" indent="0" algn="ctr">
              <a:buNone/>
            </a:pPr>
            <a:r>
              <a:rPr lang="zh-TW" altLang="en-US" sz="2400" dirty="0">
                <a:solidFill>
                  <a:schemeClr val="accent2">
                    <a:lumMod val="25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結合公關公司及新科技，拓展全國性宴會業務</a:t>
            </a:r>
            <a:endParaRPr lang="en-US" altLang="zh-TW" sz="2400" dirty="0">
              <a:solidFill>
                <a:schemeClr val="accent2">
                  <a:lumMod val="25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14" name="Google Shape;220;p35">
            <a:extLst>
              <a:ext uri="{FF2B5EF4-FFF2-40B4-BE49-F238E27FC236}">
                <a16:creationId xmlns:a16="http://schemas.microsoft.com/office/drawing/2014/main" id="{89A478BE-C033-244E-9399-78A92D1402D3}"/>
              </a:ext>
            </a:extLst>
          </p:cNvPr>
          <p:cNvSpPr txBox="1">
            <a:spLocks/>
          </p:cNvSpPr>
          <p:nvPr/>
        </p:nvSpPr>
        <p:spPr>
          <a:xfrm>
            <a:off x="3301826" y="428518"/>
            <a:ext cx="254034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defRPr/>
            </a:pPr>
            <a:r>
              <a:rPr lang="zh-TW" altLang="en-US" sz="2400" b="1" dirty="0">
                <a:solidFill>
                  <a:schemeClr val="accent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lsie Swash Caps"/>
              </a:rPr>
              <a:t>策略主軸</a:t>
            </a:r>
          </a:p>
        </p:txBody>
      </p:sp>
    </p:spTree>
    <p:extLst>
      <p:ext uri="{BB962C8B-B14F-4D97-AF65-F5344CB8AC3E}">
        <p14:creationId xmlns:p14="http://schemas.microsoft.com/office/powerpoint/2010/main" val="4079124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AEFF062-433E-3542-8859-F3C5419A62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-501083"/>
            <a:ext cx="9144000" cy="6096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A2E7984-8DE4-3D4B-98BD-6F116727799C}"/>
              </a:ext>
            </a:extLst>
          </p:cNvPr>
          <p:cNvSpPr/>
          <p:nvPr/>
        </p:nvSpPr>
        <p:spPr>
          <a:xfrm>
            <a:off x="0" y="1612745"/>
            <a:ext cx="9144000" cy="191801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40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策略地圖</a:t>
            </a:r>
          </a:p>
        </p:txBody>
      </p:sp>
    </p:spTree>
    <p:extLst>
      <p:ext uri="{BB962C8B-B14F-4D97-AF65-F5344CB8AC3E}">
        <p14:creationId xmlns:p14="http://schemas.microsoft.com/office/powerpoint/2010/main" val="117224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0;p29">
            <a:extLst>
              <a:ext uri="{FF2B5EF4-FFF2-40B4-BE49-F238E27FC236}">
                <a16:creationId xmlns:a16="http://schemas.microsoft.com/office/drawing/2014/main" id="{C0B61865-E481-0341-BA4D-A62FF47B297F}"/>
              </a:ext>
            </a:extLst>
          </p:cNvPr>
          <p:cNvSpPr/>
          <p:nvPr/>
        </p:nvSpPr>
        <p:spPr>
          <a:xfrm flipH="1">
            <a:off x="0" y="2224970"/>
            <a:ext cx="9144000" cy="346780"/>
          </a:xfrm>
          <a:prstGeom prst="rect">
            <a:avLst/>
          </a:prstGeom>
          <a:solidFill>
            <a:srgbClr val="EBD0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Google Shape;177;p29">
            <a:extLst>
              <a:ext uri="{FF2B5EF4-FFF2-40B4-BE49-F238E27FC236}">
                <a16:creationId xmlns:a16="http://schemas.microsoft.com/office/drawing/2014/main" id="{0EB25867-5790-FD46-AC33-57EB6CAE0B3A}"/>
              </a:ext>
            </a:extLst>
          </p:cNvPr>
          <p:cNvSpPr txBox="1">
            <a:spLocks/>
          </p:cNvSpPr>
          <p:nvPr/>
        </p:nvSpPr>
        <p:spPr>
          <a:xfrm>
            <a:off x="1865712" y="339137"/>
            <a:ext cx="541257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415D5C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目錄</a:t>
            </a:r>
          </a:p>
        </p:txBody>
      </p:sp>
      <p:sp>
        <p:nvSpPr>
          <p:cNvPr id="4" name="Google Shape;180;p29">
            <a:extLst>
              <a:ext uri="{FF2B5EF4-FFF2-40B4-BE49-F238E27FC236}">
                <a16:creationId xmlns:a16="http://schemas.microsoft.com/office/drawing/2014/main" id="{EEC6F412-3940-4F46-B1D8-AA021F48C1F2}"/>
              </a:ext>
            </a:extLst>
          </p:cNvPr>
          <p:cNvSpPr txBox="1"/>
          <p:nvPr/>
        </p:nvSpPr>
        <p:spPr>
          <a:xfrm>
            <a:off x="616218" y="1709083"/>
            <a:ext cx="1089339" cy="900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altLang="zh-TW" sz="54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  <a:sym typeface="Elsie Swash Caps"/>
              </a:rPr>
              <a:t>01</a:t>
            </a:r>
            <a:endParaRPr kumimoji="0" sz="54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Elsie Swash Caps"/>
              <a:sym typeface="Elsie Swash Caps"/>
            </a:endParaRPr>
          </a:p>
        </p:txBody>
      </p:sp>
      <p:sp>
        <p:nvSpPr>
          <p:cNvPr id="5" name="Google Shape;180;p29">
            <a:extLst>
              <a:ext uri="{FF2B5EF4-FFF2-40B4-BE49-F238E27FC236}">
                <a16:creationId xmlns:a16="http://schemas.microsoft.com/office/drawing/2014/main" id="{C46EC70C-FF44-EB4B-858A-CBBE553FC57F}"/>
              </a:ext>
            </a:extLst>
          </p:cNvPr>
          <p:cNvSpPr txBox="1"/>
          <p:nvPr/>
        </p:nvSpPr>
        <p:spPr>
          <a:xfrm>
            <a:off x="2321775" y="1712753"/>
            <a:ext cx="1089339" cy="900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 defTabSz="914400" eaLnBrk="1" fontAlgn="auto" latinLnBrk="0" hangingPunct="1">
              <a:buSzPts val="1100"/>
              <a:buNone/>
              <a:tabLst/>
              <a:defRPr kumimoji="0" sz="5400" kern="0" spc="0" normalizeH="0" baseline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</a:defRPr>
            </a:lvl1pPr>
          </a:lstStyle>
          <a:p>
            <a:r>
              <a:rPr lang="en-US" altLang="zh-TW" dirty="0">
                <a:sym typeface="Elsie Swash Caps"/>
              </a:rPr>
              <a:t>02</a:t>
            </a:r>
            <a:endParaRPr dirty="0">
              <a:sym typeface="Elsie Swash Caps"/>
            </a:endParaRPr>
          </a:p>
        </p:txBody>
      </p:sp>
      <p:sp>
        <p:nvSpPr>
          <p:cNvPr id="7" name="Google Shape;180;p29">
            <a:extLst>
              <a:ext uri="{FF2B5EF4-FFF2-40B4-BE49-F238E27FC236}">
                <a16:creationId xmlns:a16="http://schemas.microsoft.com/office/drawing/2014/main" id="{7D87A8E5-80D0-6949-8365-0A985729B503}"/>
              </a:ext>
            </a:extLst>
          </p:cNvPr>
          <p:cNvSpPr txBox="1"/>
          <p:nvPr/>
        </p:nvSpPr>
        <p:spPr>
          <a:xfrm>
            <a:off x="4027332" y="1704744"/>
            <a:ext cx="1089339" cy="900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 defTabSz="914400" eaLnBrk="1" fontAlgn="auto" latinLnBrk="0" hangingPunct="1">
              <a:buSzPts val="1100"/>
              <a:buNone/>
              <a:tabLst/>
              <a:defRPr kumimoji="0" sz="5400" kern="0" spc="0" normalizeH="0" baseline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</a:defRPr>
            </a:lvl1pPr>
          </a:lstStyle>
          <a:p>
            <a:r>
              <a:rPr lang="en-US" altLang="zh-TW" dirty="0">
                <a:sym typeface="Elsie Swash Caps"/>
              </a:rPr>
              <a:t>03</a:t>
            </a:r>
            <a:endParaRPr dirty="0">
              <a:sym typeface="Elsie Swash Caps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2799D96-A97E-6A4A-A786-B6D3F03C2164}"/>
              </a:ext>
            </a:extLst>
          </p:cNvPr>
          <p:cNvSpPr txBox="1"/>
          <p:nvPr/>
        </p:nvSpPr>
        <p:spPr>
          <a:xfrm>
            <a:off x="376427" y="2558728"/>
            <a:ext cx="1567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使命、願景、</a:t>
            </a:r>
            <a:endParaRPr kumimoji="1" lang="en-US" altLang="zh-TW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價值觀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43972F8-D746-4A4B-A10E-84053740DDB7}"/>
              </a:ext>
            </a:extLst>
          </p:cNvPr>
          <p:cNvSpPr txBox="1"/>
          <p:nvPr/>
        </p:nvSpPr>
        <p:spPr>
          <a:xfrm>
            <a:off x="3931175" y="2613315"/>
            <a:ext cx="1281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創新策略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89735B-338B-4B47-8448-F06963DA95F5}"/>
              </a:ext>
            </a:extLst>
          </p:cNvPr>
          <p:cNvSpPr txBox="1"/>
          <p:nvPr/>
        </p:nvSpPr>
        <p:spPr>
          <a:xfrm>
            <a:off x="5636732" y="2613315"/>
            <a:ext cx="1281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策略地圖</a:t>
            </a:r>
          </a:p>
        </p:txBody>
      </p:sp>
      <p:sp>
        <p:nvSpPr>
          <p:cNvPr id="11" name="Google Shape;180;p29">
            <a:extLst>
              <a:ext uri="{FF2B5EF4-FFF2-40B4-BE49-F238E27FC236}">
                <a16:creationId xmlns:a16="http://schemas.microsoft.com/office/drawing/2014/main" id="{400E91DB-FF47-4A85-9BDE-5365273B7B73}"/>
              </a:ext>
            </a:extLst>
          </p:cNvPr>
          <p:cNvSpPr txBox="1"/>
          <p:nvPr/>
        </p:nvSpPr>
        <p:spPr>
          <a:xfrm>
            <a:off x="5732888" y="1704744"/>
            <a:ext cx="1089339" cy="900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 defTabSz="914400" eaLnBrk="1" fontAlgn="auto" latinLnBrk="0" hangingPunct="1">
              <a:buSzPts val="1100"/>
              <a:buNone/>
              <a:tabLst/>
              <a:defRPr kumimoji="0" sz="5400" kern="0" spc="0" normalizeH="0" baseline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</a:defRPr>
            </a:lvl1pPr>
          </a:lstStyle>
          <a:p>
            <a:r>
              <a:rPr lang="en-US" altLang="zh-TW" dirty="0">
                <a:sym typeface="Elsie Swash Caps"/>
              </a:rPr>
              <a:t>04</a:t>
            </a:r>
            <a:endParaRPr dirty="0">
              <a:sym typeface="Elsie Swash Caps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7257A7A-CA24-42A2-9741-F938E1795C03}"/>
              </a:ext>
            </a:extLst>
          </p:cNvPr>
          <p:cNvSpPr txBox="1"/>
          <p:nvPr/>
        </p:nvSpPr>
        <p:spPr>
          <a:xfrm>
            <a:off x="7342288" y="2605306"/>
            <a:ext cx="1281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策略性</a:t>
            </a:r>
            <a:endParaRPr kumimoji="1" lang="en-US" altLang="zh-TW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衡量指標</a:t>
            </a:r>
          </a:p>
        </p:txBody>
      </p:sp>
      <p:sp>
        <p:nvSpPr>
          <p:cNvPr id="14" name="Google Shape;180;p29">
            <a:extLst>
              <a:ext uri="{FF2B5EF4-FFF2-40B4-BE49-F238E27FC236}">
                <a16:creationId xmlns:a16="http://schemas.microsoft.com/office/drawing/2014/main" id="{2D7B145B-767A-4537-B772-3A49DE977B5C}"/>
              </a:ext>
            </a:extLst>
          </p:cNvPr>
          <p:cNvSpPr txBox="1"/>
          <p:nvPr/>
        </p:nvSpPr>
        <p:spPr>
          <a:xfrm>
            <a:off x="7438444" y="1712753"/>
            <a:ext cx="1089339" cy="900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 defTabSz="914400" eaLnBrk="1" fontAlgn="auto" latinLnBrk="0" hangingPunct="1">
              <a:buSzPts val="1100"/>
              <a:buNone/>
              <a:tabLst/>
              <a:defRPr kumimoji="0" sz="5400" kern="0" spc="0" normalizeH="0" baseline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</a:defRPr>
            </a:lvl1pPr>
          </a:lstStyle>
          <a:p>
            <a:r>
              <a:rPr lang="en-US" altLang="zh-TW" dirty="0">
                <a:sym typeface="Elsie Swash Caps"/>
              </a:rPr>
              <a:t>05</a:t>
            </a:r>
            <a:endParaRPr dirty="0">
              <a:sym typeface="Elsie Swash Caps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7430C82-9D92-446A-A78D-83D94EF1A6EA}"/>
              </a:ext>
            </a:extLst>
          </p:cNvPr>
          <p:cNvSpPr txBox="1"/>
          <p:nvPr/>
        </p:nvSpPr>
        <p:spPr>
          <a:xfrm>
            <a:off x="2174354" y="2613315"/>
            <a:ext cx="1384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SO</a:t>
            </a:r>
            <a:r>
              <a:rPr kumimoji="1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t> 計分卡</a:t>
            </a:r>
          </a:p>
        </p:txBody>
      </p:sp>
    </p:spTree>
    <p:extLst>
      <p:ext uri="{BB962C8B-B14F-4D97-AF65-F5344CB8AC3E}">
        <p14:creationId xmlns:p14="http://schemas.microsoft.com/office/powerpoint/2010/main" val="2921969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E90FAC55-E678-6B46-9ECC-D0A3761EBC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700123"/>
              </p:ext>
            </p:extLst>
          </p:nvPr>
        </p:nvGraphicFramePr>
        <p:xfrm>
          <a:off x="872479" y="3959878"/>
          <a:ext cx="4289068" cy="904195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2037066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  <a:gridCol w="2252002">
                  <a:extLst>
                    <a:ext uri="{9D8B030D-6E8A-4147-A177-3AD203B41FA5}">
                      <a16:colId xmlns:a16="http://schemas.microsoft.com/office/drawing/2014/main" val="2578703781"/>
                    </a:ext>
                  </a:extLst>
                </a:gridCol>
              </a:tblGrid>
              <a:tr h="26216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開發全國慶祝活動</a:t>
                      </a:r>
                      <a:r>
                        <a:rPr lang="zh-TW" altLang="en-US" sz="1200" b="0" i="0" u="none" strike="noStrike" dirty="0">
                          <a:solidFill>
                            <a:schemeClr val="bg1">
                              <a:lumMod val="10000"/>
                            </a:schemeClr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場地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能力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solidFill>
                      <a:srgbClr val="EBCFC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OMO</a:t>
                      </a:r>
                      <a:r>
                        <a:rPr lang="zh-TW" altLang="en-US" sz="1200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創意慶祝活動管理能力</a:t>
                      </a:r>
                    </a:p>
                  </a:txBody>
                  <a:tcPr marL="63500" marR="63500" marT="63500" marB="63500">
                    <a:solidFill>
                      <a:srgbClr val="EBC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94315">
                <a:tc>
                  <a:txBody>
                    <a:bodyPr/>
                    <a:lstStyle/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提升場地洽談的能力</a:t>
                      </a:r>
                    </a:p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發展全國場地管理系統</a:t>
                      </a:r>
                    </a:p>
                  </a:txBody>
                  <a:tcPr marL="63500" marR="63500" marT="63500" marB="63500"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建構</a:t>
                      </a:r>
                      <a:r>
                        <a:rPr lang="en-US" altLang="zh-TW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OMO</a:t>
                      </a:r>
                      <a:r>
                        <a:rPr lang="zh-TW" altLang="en-US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創意宴會團隊</a:t>
                      </a:r>
                    </a:p>
                  </a:txBody>
                  <a:tcPr marL="63500" marR="63500" marT="63500" marB="63500"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D63F2A0D-DA8F-6E49-BAEF-8933395300EC}"/>
              </a:ext>
            </a:extLst>
          </p:cNvPr>
          <p:cNvSpPr/>
          <p:nvPr/>
        </p:nvSpPr>
        <p:spPr>
          <a:xfrm>
            <a:off x="34237" y="4074675"/>
            <a:ext cx="740291" cy="74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學習</a:t>
            </a:r>
            <a:endParaRPr kumimoji="1" lang="en-US" altLang="zh-TW" sz="1600" b="1" dirty="0">
              <a:solidFill>
                <a:schemeClr val="accent2">
                  <a:lumMod val="2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r>
              <a:rPr kumimoji="1" lang="zh-TW" altLang="en-US" sz="16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成長</a:t>
            </a:r>
          </a:p>
        </p:txBody>
      </p:sp>
      <p:graphicFrame>
        <p:nvGraphicFramePr>
          <p:cNvPr id="6" name="表格 2">
            <a:extLst>
              <a:ext uri="{FF2B5EF4-FFF2-40B4-BE49-F238E27FC236}">
                <a16:creationId xmlns:a16="http://schemas.microsoft.com/office/drawing/2014/main" id="{27833EEB-487B-1542-8935-293C0334F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559330"/>
              </p:ext>
            </p:extLst>
          </p:nvPr>
        </p:nvGraphicFramePr>
        <p:xfrm>
          <a:off x="872479" y="2543058"/>
          <a:ext cx="4289068" cy="826509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990632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  <a:gridCol w="2298436">
                  <a:extLst>
                    <a:ext uri="{9D8B030D-6E8A-4147-A177-3AD203B41FA5}">
                      <a16:colId xmlns:a16="http://schemas.microsoft.com/office/drawing/2014/main" val="597975694"/>
                    </a:ext>
                  </a:extLst>
                </a:gridCol>
              </a:tblGrid>
              <a:tr h="322029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全國慶祝活動場地管理</a:t>
                      </a:r>
                    </a:p>
                  </a:txBody>
                  <a:tcPr marL="63500" marR="63500" marT="63500" marB="63500">
                    <a:solidFill>
                      <a:srgbClr val="EBCFC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OMO</a:t>
                      </a: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創意慶祝活動管理</a:t>
                      </a:r>
                    </a:p>
                  </a:txBody>
                  <a:tcPr marL="63500" marR="63500" marT="63500" marB="63500">
                    <a:solidFill>
                      <a:srgbClr val="EBC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04480">
                <a:tc>
                  <a:txBody>
                    <a:bodyPr/>
                    <a:lstStyle/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全國場地管理及關係維護</a:t>
                      </a:r>
                    </a:p>
                  </a:txBody>
                  <a:tcPr marL="63500" marR="63500" marT="63500" marB="63500"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提升結合新科技之服務整體流程效率</a:t>
                      </a:r>
                    </a:p>
                  </a:txBody>
                  <a:tcPr marL="63500" marR="63500" marT="63500" marB="63500"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sp>
        <p:nvSpPr>
          <p:cNvPr id="9" name="矩形 8">
            <a:extLst>
              <a:ext uri="{FF2B5EF4-FFF2-40B4-BE49-F238E27FC236}">
                <a16:creationId xmlns:a16="http://schemas.microsoft.com/office/drawing/2014/main" id="{F67EC15F-0A43-4546-A650-32F0B9251878}"/>
              </a:ext>
            </a:extLst>
          </p:cNvPr>
          <p:cNvSpPr/>
          <p:nvPr/>
        </p:nvSpPr>
        <p:spPr>
          <a:xfrm>
            <a:off x="34237" y="2670632"/>
            <a:ext cx="740291" cy="74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內部程序</a:t>
            </a:r>
          </a:p>
        </p:txBody>
      </p:sp>
      <p:graphicFrame>
        <p:nvGraphicFramePr>
          <p:cNvPr id="10" name="表格 2">
            <a:extLst>
              <a:ext uri="{FF2B5EF4-FFF2-40B4-BE49-F238E27FC236}">
                <a16:creationId xmlns:a16="http://schemas.microsoft.com/office/drawing/2014/main" id="{BCE9128E-0F86-2F46-ABAB-FA6A0C06D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109038"/>
              </p:ext>
            </p:extLst>
          </p:nvPr>
        </p:nvGraphicFramePr>
        <p:xfrm>
          <a:off x="872479" y="1165650"/>
          <a:ext cx="4289068" cy="926032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4289068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33116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全方位客製化慶祝活動</a:t>
                      </a:r>
                    </a:p>
                  </a:txBody>
                  <a:tcPr anchor="ctr">
                    <a:solidFill>
                      <a:srgbClr val="EBC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94869">
                <a:tc>
                  <a:txBody>
                    <a:bodyPr/>
                    <a:lstStyle/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提供全國客戶人生慶祝活動</a:t>
                      </a:r>
                      <a:r>
                        <a:rPr lang="zh-TW" altLang="zh-TW" sz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全方位</a:t>
                      </a:r>
                      <a:r>
                        <a:rPr lang="zh-TW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解決方案</a:t>
                      </a:r>
                    </a:p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提供全國企業奮鬥慶祝</a:t>
                      </a:r>
                      <a:r>
                        <a:rPr lang="zh-TW" altLang="en-US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活動</a:t>
                      </a:r>
                      <a:r>
                        <a:rPr lang="zh-TW" altLang="zh-TW" sz="1200" dirty="0">
                          <a:solidFill>
                            <a:schemeClr val="tx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全方位</a:t>
                      </a:r>
                      <a:r>
                        <a:rPr lang="zh-TW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解決方案</a:t>
                      </a:r>
                    </a:p>
                  </a:txBody>
                  <a:tcPr marL="63500" marR="63500" marT="63500" marB="63500"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14" name="表格 2">
            <a:extLst>
              <a:ext uri="{FF2B5EF4-FFF2-40B4-BE49-F238E27FC236}">
                <a16:creationId xmlns:a16="http://schemas.microsoft.com/office/drawing/2014/main" id="{6E3497CF-D54D-4841-A67B-2180F0C7B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587270"/>
              </p:ext>
            </p:extLst>
          </p:nvPr>
        </p:nvGraphicFramePr>
        <p:xfrm>
          <a:off x="872479" y="171254"/>
          <a:ext cx="4289068" cy="678407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4289068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7982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1" dirty="0">
                          <a:solidFill>
                            <a:schemeClr val="bg1">
                              <a:lumMod val="1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淨利成長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398585">
                <a:tc>
                  <a:txBody>
                    <a:bodyPr/>
                    <a:lstStyle/>
                    <a:p>
                      <a:pPr marL="171450" marR="0" indent="-17145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提升慶祝活動營收</a:t>
                      </a:r>
                    </a:p>
                  </a:txBody>
                  <a:tcPr anchor="ctr"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26" name="表格 2">
            <a:extLst>
              <a:ext uri="{FF2B5EF4-FFF2-40B4-BE49-F238E27FC236}">
                <a16:creationId xmlns:a16="http://schemas.microsoft.com/office/drawing/2014/main" id="{FA315E20-8881-0744-8B41-9CD9AB16A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041971"/>
              </p:ext>
            </p:extLst>
          </p:nvPr>
        </p:nvGraphicFramePr>
        <p:xfrm>
          <a:off x="7184962" y="1141722"/>
          <a:ext cx="1881851" cy="949960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1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69375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營運卓越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97173">
                <a:tc>
                  <a:txBody>
                    <a:bodyPr/>
                    <a:lstStyle/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提高顧客對</a:t>
                      </a: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慶祝活動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之滿意度、回訪機率與口碑行銷</a:t>
                      </a:r>
                    </a:p>
                  </a:txBody>
                  <a:tcPr marL="63500" marR="63500" marT="63500" marB="63500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27" name="表格 2">
            <a:extLst>
              <a:ext uri="{FF2B5EF4-FFF2-40B4-BE49-F238E27FC236}">
                <a16:creationId xmlns:a16="http://schemas.microsoft.com/office/drawing/2014/main" id="{FA315E20-8881-0744-8B41-9CD9AB16A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9128451"/>
              </p:ext>
            </p:extLst>
          </p:nvPr>
        </p:nvGraphicFramePr>
        <p:xfrm>
          <a:off x="7186217" y="2542205"/>
          <a:ext cx="1881850" cy="818182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0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8887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服務品質管理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08302">
                <a:tc>
                  <a:txBody>
                    <a:bodyPr/>
                    <a:lstStyle/>
                    <a:p>
                      <a:pPr marL="171450" indent="-171450" algn="l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建立標準化服務流程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71450" indent="-171450" algn="l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建構客戶關係管理方案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28" name="表格 2">
            <a:extLst>
              <a:ext uri="{FF2B5EF4-FFF2-40B4-BE49-F238E27FC236}">
                <a16:creationId xmlns:a16="http://schemas.microsoft.com/office/drawing/2014/main" id="{FA315E20-8881-0744-8B41-9CD9AB16A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4661565"/>
              </p:ext>
            </p:extLst>
          </p:nvPr>
        </p:nvGraphicFramePr>
        <p:xfrm>
          <a:off x="7184962" y="3769875"/>
          <a:ext cx="1881851" cy="1351280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1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顧客關係管理能力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614489">
                <a:tc>
                  <a:txBody>
                    <a:bodyPr/>
                    <a:lstStyle/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提升服務品質與優化流程之能力</a:t>
                      </a:r>
                      <a:endParaRPr lang="en-US" altLang="zh-TW" sz="12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導入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CRM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</a:t>
                      </a:r>
                    </a:p>
                    <a:p>
                      <a:pPr marL="171450" indent="-171450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提升既有客戶關係維護之能力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青青學苑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</a:txBody>
                  <a:tcPr marL="63500" marR="63500" marT="63500" marB="63500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sp>
        <p:nvSpPr>
          <p:cNvPr id="29" name="矩形 28">
            <a:extLst>
              <a:ext uri="{FF2B5EF4-FFF2-40B4-BE49-F238E27FC236}">
                <a16:creationId xmlns:a16="http://schemas.microsoft.com/office/drawing/2014/main" id="{F67EC15F-0A43-4546-A650-32F0B9251878}"/>
              </a:ext>
            </a:extLst>
          </p:cNvPr>
          <p:cNvSpPr/>
          <p:nvPr/>
        </p:nvSpPr>
        <p:spPr>
          <a:xfrm>
            <a:off x="33843" y="1249061"/>
            <a:ext cx="740291" cy="75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顧客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67EC15F-0A43-4546-A650-32F0B9251878}"/>
              </a:ext>
            </a:extLst>
          </p:cNvPr>
          <p:cNvSpPr/>
          <p:nvPr/>
        </p:nvSpPr>
        <p:spPr>
          <a:xfrm>
            <a:off x="33843" y="167642"/>
            <a:ext cx="740291" cy="7416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6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財務</a:t>
            </a: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0AAE15C2-0606-4392-A990-5A772B8667F9}"/>
              </a:ext>
            </a:extLst>
          </p:cNvPr>
          <p:cNvGrpSpPr/>
          <p:nvPr/>
        </p:nvGrpSpPr>
        <p:grpSpPr>
          <a:xfrm>
            <a:off x="1758298" y="873725"/>
            <a:ext cx="6511969" cy="234779"/>
            <a:chOff x="1758298" y="935420"/>
            <a:chExt cx="6511969" cy="234779"/>
          </a:xfrm>
        </p:grpSpPr>
        <p:sp>
          <p:nvSpPr>
            <p:cNvPr id="18" name="向上箭號 17">
              <a:extLst>
                <a:ext uri="{FF2B5EF4-FFF2-40B4-BE49-F238E27FC236}">
                  <a16:creationId xmlns:a16="http://schemas.microsoft.com/office/drawing/2014/main" id="{D36EEB55-8569-BD49-A172-199E552CA0B5}"/>
                </a:ext>
              </a:extLst>
            </p:cNvPr>
            <p:cNvSpPr/>
            <p:nvPr/>
          </p:nvSpPr>
          <p:spPr>
            <a:xfrm>
              <a:off x="1758298" y="935420"/>
              <a:ext cx="288758" cy="234779"/>
            </a:xfrm>
            <a:prstGeom prst="upArrow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2" name="向上箭號 31">
              <a:extLst>
                <a:ext uri="{FF2B5EF4-FFF2-40B4-BE49-F238E27FC236}">
                  <a16:creationId xmlns:a16="http://schemas.microsoft.com/office/drawing/2014/main" id="{D36EEB55-8569-BD49-A172-199E552CA0B5}"/>
                </a:ext>
              </a:extLst>
            </p:cNvPr>
            <p:cNvSpPr/>
            <p:nvPr/>
          </p:nvSpPr>
          <p:spPr>
            <a:xfrm>
              <a:off x="3832702" y="935420"/>
              <a:ext cx="288758" cy="234779"/>
            </a:xfrm>
            <a:prstGeom prst="up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3" name="向上箭號 32">
              <a:extLst>
                <a:ext uri="{FF2B5EF4-FFF2-40B4-BE49-F238E27FC236}">
                  <a16:creationId xmlns:a16="http://schemas.microsoft.com/office/drawing/2014/main" id="{D36EEB55-8569-BD49-A172-199E552CA0B5}"/>
                </a:ext>
              </a:extLst>
            </p:cNvPr>
            <p:cNvSpPr/>
            <p:nvPr/>
          </p:nvSpPr>
          <p:spPr>
            <a:xfrm>
              <a:off x="5907106" y="935420"/>
              <a:ext cx="288758" cy="234779"/>
            </a:xfrm>
            <a:prstGeom prst="up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4" name="向上箭號 33">
              <a:extLst>
                <a:ext uri="{FF2B5EF4-FFF2-40B4-BE49-F238E27FC236}">
                  <a16:creationId xmlns:a16="http://schemas.microsoft.com/office/drawing/2014/main" id="{D36EEB55-8569-BD49-A172-199E552CA0B5}"/>
                </a:ext>
              </a:extLst>
            </p:cNvPr>
            <p:cNvSpPr/>
            <p:nvPr/>
          </p:nvSpPr>
          <p:spPr>
            <a:xfrm>
              <a:off x="7981509" y="935420"/>
              <a:ext cx="288758" cy="234779"/>
            </a:xfrm>
            <a:prstGeom prst="upArrow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503EE063-8613-40D7-B871-B361F76AE051}"/>
              </a:ext>
            </a:extLst>
          </p:cNvPr>
          <p:cNvGrpSpPr/>
          <p:nvPr/>
        </p:nvGrpSpPr>
        <p:grpSpPr>
          <a:xfrm>
            <a:off x="1752256" y="2188343"/>
            <a:ext cx="6511969" cy="234779"/>
            <a:chOff x="1758298" y="935420"/>
            <a:chExt cx="6511969" cy="234779"/>
          </a:xfrm>
        </p:grpSpPr>
        <p:sp>
          <p:nvSpPr>
            <p:cNvPr id="45" name="向上箭號 17">
              <a:extLst>
                <a:ext uri="{FF2B5EF4-FFF2-40B4-BE49-F238E27FC236}">
                  <a16:creationId xmlns:a16="http://schemas.microsoft.com/office/drawing/2014/main" id="{57D075B9-DEFA-4CB7-90EE-4C56350336C2}"/>
                </a:ext>
              </a:extLst>
            </p:cNvPr>
            <p:cNvSpPr/>
            <p:nvPr/>
          </p:nvSpPr>
          <p:spPr>
            <a:xfrm>
              <a:off x="1758298" y="935420"/>
              <a:ext cx="288758" cy="234779"/>
            </a:xfrm>
            <a:prstGeom prst="upArrow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46" name="向上箭號 31">
              <a:extLst>
                <a:ext uri="{FF2B5EF4-FFF2-40B4-BE49-F238E27FC236}">
                  <a16:creationId xmlns:a16="http://schemas.microsoft.com/office/drawing/2014/main" id="{CDF274E9-F396-4523-BD07-CB62870DA57D}"/>
                </a:ext>
              </a:extLst>
            </p:cNvPr>
            <p:cNvSpPr/>
            <p:nvPr/>
          </p:nvSpPr>
          <p:spPr>
            <a:xfrm>
              <a:off x="3832702" y="935420"/>
              <a:ext cx="288758" cy="234779"/>
            </a:xfrm>
            <a:prstGeom prst="up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47" name="向上箭號 32">
              <a:extLst>
                <a:ext uri="{FF2B5EF4-FFF2-40B4-BE49-F238E27FC236}">
                  <a16:creationId xmlns:a16="http://schemas.microsoft.com/office/drawing/2014/main" id="{6F65EE36-6EB2-4317-9F2B-3214030BD9AA}"/>
                </a:ext>
              </a:extLst>
            </p:cNvPr>
            <p:cNvSpPr/>
            <p:nvPr/>
          </p:nvSpPr>
          <p:spPr>
            <a:xfrm>
              <a:off x="5907106" y="935420"/>
              <a:ext cx="288758" cy="234779"/>
            </a:xfrm>
            <a:prstGeom prst="up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48" name="向上箭號 33">
              <a:extLst>
                <a:ext uri="{FF2B5EF4-FFF2-40B4-BE49-F238E27FC236}">
                  <a16:creationId xmlns:a16="http://schemas.microsoft.com/office/drawing/2014/main" id="{12C48BDA-ED83-4A3D-B134-73E7561DCDA7}"/>
                </a:ext>
              </a:extLst>
            </p:cNvPr>
            <p:cNvSpPr/>
            <p:nvPr/>
          </p:nvSpPr>
          <p:spPr>
            <a:xfrm>
              <a:off x="7981509" y="935420"/>
              <a:ext cx="288758" cy="234779"/>
            </a:xfrm>
            <a:prstGeom prst="upArrow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7C4A9E4F-3948-4D82-B094-04AA6E75B9D8}"/>
              </a:ext>
            </a:extLst>
          </p:cNvPr>
          <p:cNvGrpSpPr/>
          <p:nvPr/>
        </p:nvGrpSpPr>
        <p:grpSpPr>
          <a:xfrm>
            <a:off x="1759552" y="3478314"/>
            <a:ext cx="6511969" cy="234779"/>
            <a:chOff x="1758298" y="935420"/>
            <a:chExt cx="6511969" cy="234779"/>
          </a:xfrm>
        </p:grpSpPr>
        <p:sp>
          <p:nvSpPr>
            <p:cNvPr id="50" name="向上箭號 17">
              <a:extLst>
                <a:ext uri="{FF2B5EF4-FFF2-40B4-BE49-F238E27FC236}">
                  <a16:creationId xmlns:a16="http://schemas.microsoft.com/office/drawing/2014/main" id="{29C625C5-3EC6-4147-9913-496B3DABCD20}"/>
                </a:ext>
              </a:extLst>
            </p:cNvPr>
            <p:cNvSpPr/>
            <p:nvPr/>
          </p:nvSpPr>
          <p:spPr>
            <a:xfrm>
              <a:off x="1758298" y="935420"/>
              <a:ext cx="288758" cy="234779"/>
            </a:xfrm>
            <a:prstGeom prst="upArrow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1" name="向上箭號 31">
              <a:extLst>
                <a:ext uri="{FF2B5EF4-FFF2-40B4-BE49-F238E27FC236}">
                  <a16:creationId xmlns:a16="http://schemas.microsoft.com/office/drawing/2014/main" id="{74C13D55-011C-42C7-99A9-48ACCF1A16CF}"/>
                </a:ext>
              </a:extLst>
            </p:cNvPr>
            <p:cNvSpPr/>
            <p:nvPr/>
          </p:nvSpPr>
          <p:spPr>
            <a:xfrm>
              <a:off x="3832702" y="935420"/>
              <a:ext cx="288758" cy="234779"/>
            </a:xfrm>
            <a:prstGeom prst="upArrow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2" name="向上箭號 32">
              <a:extLst>
                <a:ext uri="{FF2B5EF4-FFF2-40B4-BE49-F238E27FC236}">
                  <a16:creationId xmlns:a16="http://schemas.microsoft.com/office/drawing/2014/main" id="{852D57A5-549C-4D75-86F4-508FB60C1B00}"/>
                </a:ext>
              </a:extLst>
            </p:cNvPr>
            <p:cNvSpPr/>
            <p:nvPr/>
          </p:nvSpPr>
          <p:spPr>
            <a:xfrm>
              <a:off x="5907106" y="935420"/>
              <a:ext cx="288758" cy="234779"/>
            </a:xfrm>
            <a:prstGeom prst="up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53" name="向上箭號 33">
              <a:extLst>
                <a:ext uri="{FF2B5EF4-FFF2-40B4-BE49-F238E27FC236}">
                  <a16:creationId xmlns:a16="http://schemas.microsoft.com/office/drawing/2014/main" id="{F2AA8337-FEBB-4C91-A068-061B94BD792B}"/>
                </a:ext>
              </a:extLst>
            </p:cNvPr>
            <p:cNvSpPr/>
            <p:nvPr/>
          </p:nvSpPr>
          <p:spPr>
            <a:xfrm>
              <a:off x="7981509" y="935420"/>
              <a:ext cx="288758" cy="234779"/>
            </a:xfrm>
            <a:prstGeom prst="upArrow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aphicFrame>
        <p:nvGraphicFramePr>
          <p:cNvPr id="30" name="表格 2">
            <a:extLst>
              <a:ext uri="{FF2B5EF4-FFF2-40B4-BE49-F238E27FC236}">
                <a16:creationId xmlns:a16="http://schemas.microsoft.com/office/drawing/2014/main" id="{0C8668E1-058C-F448-B472-3DA10B4446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839531"/>
              </p:ext>
            </p:extLst>
          </p:nvPr>
        </p:nvGraphicFramePr>
        <p:xfrm>
          <a:off x="5232330" y="3845555"/>
          <a:ext cx="1881850" cy="1132840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0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異業結盟能力</a:t>
                      </a:r>
                    </a:p>
                  </a:txBody>
                  <a:tcPr>
                    <a:solidFill>
                      <a:srgbClr val="EFE5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提升向公關公司提案的能力</a:t>
                      </a:r>
                      <a:endParaRPr lang="en-US" altLang="zh-TW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indent="-285750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提升與公關公司協作與溝通能力</a:t>
                      </a:r>
                    </a:p>
                  </a:txBody>
                  <a:tcPr marL="63500" marR="63500" marT="63500" marB="63500">
                    <a:solidFill>
                      <a:srgbClr val="F6F0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35" name="表格 2">
            <a:extLst>
              <a:ext uri="{FF2B5EF4-FFF2-40B4-BE49-F238E27FC236}">
                <a16:creationId xmlns:a16="http://schemas.microsoft.com/office/drawing/2014/main" id="{F2D85407-A965-314C-A641-7D06339F8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033493"/>
              </p:ext>
            </p:extLst>
          </p:nvPr>
        </p:nvGraphicFramePr>
        <p:xfrm>
          <a:off x="5232330" y="2542205"/>
          <a:ext cx="1881850" cy="828213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0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9916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異業結盟管理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solidFill>
                      <a:srgbClr val="EFE5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18333">
                <a:tc>
                  <a:txBody>
                    <a:bodyPr/>
                    <a:lstStyle/>
                    <a:p>
                      <a:pPr marL="171450" indent="-171450" algn="ctr" rtl="0" fontAlgn="base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建構與公關公司的合作方案、流程</a:t>
                      </a:r>
                    </a:p>
                  </a:txBody>
                  <a:tcPr marL="63500" marR="63500" marT="63500" marB="63500" anchor="ctr">
                    <a:solidFill>
                      <a:srgbClr val="F6F0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36" name="表格 2">
            <a:extLst>
              <a:ext uri="{FF2B5EF4-FFF2-40B4-BE49-F238E27FC236}">
                <a16:creationId xmlns:a16="http://schemas.microsoft.com/office/drawing/2014/main" id="{73754F3C-6CAE-6E43-A788-A977C00FA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775605"/>
              </p:ext>
            </p:extLst>
          </p:nvPr>
        </p:nvGraphicFramePr>
        <p:xfrm>
          <a:off x="5232330" y="1165649"/>
          <a:ext cx="1881850" cy="926032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0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331164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活動舉辦整合服務</a:t>
                      </a:r>
                    </a:p>
                  </a:txBody>
                  <a:tcPr anchor="ctr">
                    <a:solidFill>
                      <a:srgbClr val="EFE5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594868">
                <a:tc>
                  <a:txBody>
                    <a:bodyPr/>
                    <a:lstStyle/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提供活動場地的全方位解決方案</a:t>
                      </a:r>
                      <a:endParaRPr lang="zh-TW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solidFill>
                      <a:srgbClr val="F6F0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37" name="表格 2">
            <a:extLst>
              <a:ext uri="{FF2B5EF4-FFF2-40B4-BE49-F238E27FC236}">
                <a16:creationId xmlns:a16="http://schemas.microsoft.com/office/drawing/2014/main" id="{9FDFA50F-1890-2C47-B230-ED3C94564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629972"/>
              </p:ext>
            </p:extLst>
          </p:nvPr>
        </p:nvGraphicFramePr>
        <p:xfrm>
          <a:off x="5232330" y="165107"/>
          <a:ext cx="1881850" cy="670390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0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554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淨利成長</a:t>
                      </a:r>
                    </a:p>
                  </a:txBody>
                  <a:tcPr anchor="ctr">
                    <a:solidFill>
                      <a:srgbClr val="EFE5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396070">
                <a:tc>
                  <a:txBody>
                    <a:bodyPr/>
                    <a:lstStyle/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提升跟公關公司的營收</a:t>
                      </a:r>
                    </a:p>
                  </a:txBody>
                  <a:tcPr marL="63500" marR="63500" marT="63500" marB="63500" anchor="ctr">
                    <a:solidFill>
                      <a:srgbClr val="F6F0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  <p:graphicFrame>
        <p:nvGraphicFramePr>
          <p:cNvPr id="38" name="表格 2">
            <a:extLst>
              <a:ext uri="{FF2B5EF4-FFF2-40B4-BE49-F238E27FC236}">
                <a16:creationId xmlns:a16="http://schemas.microsoft.com/office/drawing/2014/main" id="{F09E8E50-3C5C-2B4C-ACA6-75F87435A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3974"/>
              </p:ext>
            </p:extLst>
          </p:nvPr>
        </p:nvGraphicFramePr>
        <p:xfrm>
          <a:off x="7178920" y="161883"/>
          <a:ext cx="1881851" cy="670390"/>
        </p:xfrm>
        <a:graphic>
          <a:graphicData uri="http://schemas.openxmlformats.org/drawingml/2006/table">
            <a:tbl>
              <a:tblPr firstRow="1" bandRow="1">
                <a:tableStyleId>{0B898FF0-B6C9-4D7D-87D9-FF8D53E0C52A}</a:tableStyleId>
              </a:tblPr>
              <a:tblGrid>
                <a:gridCol w="1881851">
                  <a:extLst>
                    <a:ext uri="{9D8B030D-6E8A-4147-A177-3AD203B41FA5}">
                      <a16:colId xmlns:a16="http://schemas.microsoft.com/office/drawing/2014/main" val="636079142"/>
                    </a:ext>
                  </a:extLst>
                </a:gridCol>
              </a:tblGrid>
              <a:tr h="21624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淨利成長</a:t>
                      </a:r>
                    </a:p>
                  </a:txBody>
                  <a:tcPr anchor="ctr">
                    <a:solidFill>
                      <a:schemeClr val="tx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284856"/>
                  </a:ext>
                </a:extLst>
              </a:tr>
              <a:tr h="396070">
                <a:tc>
                  <a:txBody>
                    <a:bodyPr/>
                    <a:lstStyle/>
                    <a:p>
                      <a:pPr marL="171450" indent="-171450"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降低獲客成本</a:t>
                      </a:r>
                    </a:p>
                  </a:txBody>
                  <a:tcPr marL="63500" marR="63500" marT="63500" marB="63500"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92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670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青青食尚花園會館| Weddings 新娘物語結婚資訊網">
            <a:extLst>
              <a:ext uri="{FF2B5EF4-FFF2-40B4-BE49-F238E27FC236}">
                <a16:creationId xmlns:a16="http://schemas.microsoft.com/office/drawing/2014/main" id="{A0541B18-9C05-4A34-A086-7D38293A2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38609" cy="5583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A2E7984-8DE4-3D4B-98BD-6F116727799C}"/>
              </a:ext>
            </a:extLst>
          </p:cNvPr>
          <p:cNvSpPr/>
          <p:nvPr/>
        </p:nvSpPr>
        <p:spPr>
          <a:xfrm>
            <a:off x="0" y="1612745"/>
            <a:ext cx="9144000" cy="191801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4000" b="1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策略性衡量指標</a:t>
            </a:r>
          </a:p>
        </p:txBody>
      </p:sp>
    </p:spTree>
    <p:extLst>
      <p:ext uri="{BB962C8B-B14F-4D97-AF65-F5344CB8AC3E}">
        <p14:creationId xmlns:p14="http://schemas.microsoft.com/office/powerpoint/2010/main" val="2989594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" name="Google Shape;94;g109e63b7449_0_32"/>
          <p:cNvGraphicFramePr/>
          <p:nvPr>
            <p:extLst>
              <p:ext uri="{D42A27DB-BD31-4B8C-83A1-F6EECF244321}">
                <p14:modId xmlns:p14="http://schemas.microsoft.com/office/powerpoint/2010/main" val="1429103472"/>
              </p:ext>
            </p:extLst>
          </p:nvPr>
        </p:nvGraphicFramePr>
        <p:xfrm>
          <a:off x="100584" y="491454"/>
          <a:ext cx="8902408" cy="390786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9184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56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06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877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5806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構面</a:t>
                      </a:r>
                      <a:endParaRPr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D0C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策略性議題</a:t>
                      </a:r>
                      <a:endParaRPr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D0C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策略性目標</a:t>
                      </a:r>
                      <a:endParaRPr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D0C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策略性衡量指標</a:t>
                      </a:r>
                      <a:endParaRPr sz="1600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D0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806"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財務</a:t>
                      </a: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淨利成長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活動營收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營收成長率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b="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提升跟公關公司合作的營收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合作營收成長率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降低獲客成本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行銷費用／訂單數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085818"/>
                  </a:ext>
                </a:extLst>
              </a:tr>
              <a:tr h="275806">
                <a:tc rowSpan="4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</a:t>
                      </a: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Microsoft JhengHei"/>
                        </a:rPr>
                        <a:t>全方位客製化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Microsoft JhengHei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Microsoft JhengHei"/>
                        </a:rPr>
                        <a:t>活動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提供全國客戶人生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活動全方位解決方案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活動數量成長率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、市場占有率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提供全國企業奮鬥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活動全方位解決方案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企業活動數量成長率、市場占有率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活動舉辦整合服務</a:t>
                      </a:r>
                    </a:p>
                  </a:txBody>
                  <a:tcPr marL="56518" marR="56518" marT="56518" marB="56518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提供活動場地的全方位解決方案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全方位服務採用率與回顧比率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024860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營運卓越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提高顧客對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活動之滿意度、回訪機率與口碑行銷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推薦率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、顧客回訪率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2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5806">
                <a:tc rowSpan="5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內部程序</a:t>
                      </a: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全國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日場地管理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Microsoft JhengHei"/>
                        </a:rPr>
                        <a:t>全國場地管理及關係維護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場地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簽約數成長率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OMO創意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活動管理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提升結合新科技之服務整體流程效率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意外案件數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異業結盟管理</a:t>
                      </a:r>
                    </a:p>
                  </a:txBody>
                  <a:tcPr marL="56518" marR="56518" marT="56518" marB="56518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建構與公關公司的合作方案、流程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訂單</a:t>
                      </a:r>
                      <a:r>
                        <a:rPr lang="zh-TW" altLang="en-US" sz="1200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數成長率</a:t>
                      </a: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62276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服務品質管理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81385" marR="81385" marT="40693" marB="40693" anchor="ctr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建立標準化服務流程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服務流程失誤率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5806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建構客戶關係管理方案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轉換率（完成訂單數／詢問數）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>
                    <a:lnL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DD5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8057998-15B4-4FBF-8A18-65C8A33A1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764036" y="172719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9C8ECC2-10A3-4CC7-9E6B-53EBCB3FB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543678"/>
              </p:ext>
            </p:extLst>
          </p:nvPr>
        </p:nvGraphicFramePr>
        <p:xfrm>
          <a:off x="100584" y="1089085"/>
          <a:ext cx="8970263" cy="285560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14425">
                  <a:extLst>
                    <a:ext uri="{9D8B030D-6E8A-4147-A177-3AD203B41FA5}">
                      <a16:colId xmlns:a16="http://schemas.microsoft.com/office/drawing/2014/main" val="773971760"/>
                    </a:ext>
                  </a:extLst>
                </a:gridCol>
                <a:gridCol w="2467103">
                  <a:extLst>
                    <a:ext uri="{9D8B030D-6E8A-4147-A177-3AD203B41FA5}">
                      <a16:colId xmlns:a16="http://schemas.microsoft.com/office/drawing/2014/main" val="4061668234"/>
                    </a:ext>
                  </a:extLst>
                </a:gridCol>
                <a:gridCol w="2880360">
                  <a:extLst>
                    <a:ext uri="{9D8B030D-6E8A-4147-A177-3AD203B41FA5}">
                      <a16:colId xmlns:a16="http://schemas.microsoft.com/office/drawing/2014/main" val="2088054848"/>
                    </a:ext>
                  </a:extLst>
                </a:gridCol>
                <a:gridCol w="3008375">
                  <a:extLst>
                    <a:ext uri="{9D8B030D-6E8A-4147-A177-3AD203B41FA5}">
                      <a16:colId xmlns:a16="http://schemas.microsoft.com/office/drawing/2014/main" val="4210336451"/>
                    </a:ext>
                  </a:extLst>
                </a:gridCol>
              </a:tblGrid>
              <a:tr h="2703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構面</a:t>
                      </a:r>
                      <a:endParaRPr sz="16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策略性議題</a:t>
                      </a:r>
                      <a:endParaRPr sz="16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策略性目標</a:t>
                      </a:r>
                      <a:endParaRPr sz="16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600" b="1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策略性衡量指標</a:t>
                      </a:r>
                      <a:endParaRPr sz="1600" b="1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6518" marR="56518" marT="56518" marB="56518"/>
                </a:tc>
                <a:extLst>
                  <a:ext uri="{0D108BD9-81ED-4DB2-BD59-A6C34878D82A}">
                    <a16:rowId xmlns:a16="http://schemas.microsoft.com/office/drawing/2014/main" val="1591211096"/>
                  </a:ext>
                </a:extLst>
              </a:tr>
              <a:tr h="270325">
                <a:tc rowSpan="8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4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學習成長</a:t>
                      </a: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開發全國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慶祝活動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場地的能力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提升場地洽談的能力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每季商談成功率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40447586"/>
                  </a:ext>
                </a:extLst>
              </a:tr>
              <a:tr h="27032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Microsoft JhengHei"/>
                        </a:rPr>
                        <a:t>發展全國場地管理系統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資訊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的可利用性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49062395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OMO創意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慶祝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活動管理能力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建構OMO創意宴會團隊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每季OMO方案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可利用</a:t>
                      </a: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提案數</a:t>
                      </a: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成長率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2908247"/>
                  </a:ext>
                </a:extLst>
              </a:tr>
              <a:tr h="171675">
                <a:tc vMerge="1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異業結盟管理能力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提升向公關公司提案的能力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15212A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每季向公關公司提案通過率</a:t>
                      </a:r>
                      <a:endParaRPr lang="zh-TW" altLang="en-US" sz="1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4969434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提升與公關公司協作與溝通能力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15212A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與公關公司之商談成功率</a:t>
                      </a:r>
                      <a:endParaRPr lang="zh-TW" altLang="en-US" sz="1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4431760"/>
                  </a:ext>
                </a:extLst>
              </a:tr>
              <a:tr h="30987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顧客關係管理能力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457200" lvl="0" indent="-2286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提升服務品質與優化流程之能力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每季流程優化提案通過率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6814526"/>
                  </a:ext>
                </a:extLst>
              </a:tr>
              <a:tr h="18265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導入CRM系統</a:t>
                      </a:r>
                      <a:endParaRPr sz="12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15212A"/>
                          </a:solidFill>
                          <a:effectLst/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顧客消費頻率</a:t>
                      </a:r>
                      <a:endParaRPr lang="zh-TW" altLang="en-US" sz="14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2044445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提升既有客戶關係維護之能力(青青學苑)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轉換率（參與活動人數／通知人數）</a:t>
                      </a:r>
                      <a:endParaRPr sz="12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EBD0C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31576805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46CC0E8B-C71B-433A-A8CB-70279A9A3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1253" y="2372158"/>
            <a:ext cx="8227871" cy="344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080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可能是戶外和樹的圖像">
            <a:extLst>
              <a:ext uri="{FF2B5EF4-FFF2-40B4-BE49-F238E27FC236}">
                <a16:creationId xmlns:a16="http://schemas.microsoft.com/office/drawing/2014/main" id="{1D52A997-D3B8-3B4F-8276-91E84566B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69440"/>
            <a:ext cx="9143999" cy="609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8E66363-391F-9B49-86DD-774E97FC0549}"/>
              </a:ext>
            </a:extLst>
          </p:cNvPr>
          <p:cNvSpPr/>
          <p:nvPr/>
        </p:nvSpPr>
        <p:spPr>
          <a:xfrm>
            <a:off x="0" y="1612745"/>
            <a:ext cx="9144000" cy="1918010"/>
          </a:xfrm>
          <a:prstGeom prst="rect">
            <a:avLst/>
          </a:prstGeom>
          <a:solidFill>
            <a:schemeClr val="lt1">
              <a:alpha val="8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TW" altLang="en-US" sz="4000" b="1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  <a:sym typeface="Elsie Swash Caps"/>
              </a:rPr>
              <a:t>青青婚宴文創集團</a:t>
            </a:r>
            <a:endParaRPr lang="en-US" altLang="zh-TW" sz="4000" b="1" dirty="0">
              <a:solidFill>
                <a:schemeClr val="accent2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Elsie Swash Caps"/>
              <a:sym typeface="Elsie Swash Caps"/>
            </a:endParaRPr>
          </a:p>
          <a:p>
            <a:pPr lvl="0" algn="ctr">
              <a:defRPr/>
            </a:pPr>
            <a:r>
              <a:rPr lang="zh-TW" altLang="en-US" sz="4000" b="1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Elsie Swash Caps"/>
                <a:sym typeface="Elsie Swash Caps"/>
              </a:rPr>
              <a:t>使命、願景、價值觀</a:t>
            </a:r>
          </a:p>
        </p:txBody>
      </p:sp>
    </p:spTree>
    <p:extLst>
      <p:ext uri="{BB962C8B-B14F-4D97-AF65-F5344CB8AC3E}">
        <p14:creationId xmlns:p14="http://schemas.microsoft.com/office/powerpoint/2010/main" val="885946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670362" y="286369"/>
            <a:ext cx="38763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>使命、願景、價值觀</a:t>
            </a:r>
            <a:endParaRPr sz="2800" b="1" dirty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2" name="圓角矩形 21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801222" y="1207772"/>
            <a:ext cx="1459462" cy="6564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使命</a:t>
            </a:r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801222" y="2642063"/>
            <a:ext cx="1459462" cy="6564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願景</a:t>
            </a:r>
            <a:endParaRPr kumimoji="0" lang="zh-TW" altLang="en-US" sz="16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4" name="圓角矩形 13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801222" y="4016426"/>
            <a:ext cx="1459462" cy="65644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價值觀</a:t>
            </a:r>
          </a:p>
        </p:txBody>
      </p:sp>
      <p:sp>
        <p:nvSpPr>
          <p:cNvPr id="4" name="矩形 3"/>
          <p:cNvSpPr/>
          <p:nvPr/>
        </p:nvSpPr>
        <p:spPr>
          <a:xfrm>
            <a:off x="2463679" y="4159982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陪伴、支持、團結、真誠</a:t>
            </a:r>
          </a:p>
        </p:txBody>
      </p:sp>
      <p:sp>
        <p:nvSpPr>
          <p:cNvPr id="8" name="矩形 7"/>
          <p:cNvSpPr/>
          <p:nvPr/>
        </p:nvSpPr>
        <p:spPr>
          <a:xfrm>
            <a:off x="2463679" y="1351328"/>
            <a:ext cx="4288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創造人類及企業重要時刻的圓夢天使</a:t>
            </a:r>
          </a:p>
        </p:txBody>
      </p:sp>
      <p:sp>
        <p:nvSpPr>
          <p:cNvPr id="9" name="矩形 8"/>
          <p:cNvSpPr/>
          <p:nvPr/>
        </p:nvSpPr>
        <p:spPr>
          <a:xfrm>
            <a:off x="2463679" y="2785619"/>
            <a:ext cx="56864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20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3-5</a:t>
            </a:r>
            <a:r>
              <a:rPr kumimoji="0" lang="zh-TW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年內，成為所有人慶祝重要紀念日的第一品牌</a:t>
            </a:r>
          </a:p>
        </p:txBody>
      </p:sp>
    </p:spTree>
    <p:extLst>
      <p:ext uri="{BB962C8B-B14F-4D97-AF65-F5344CB8AC3E}">
        <p14:creationId xmlns:p14="http://schemas.microsoft.com/office/powerpoint/2010/main" val="80703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20;p35">
            <a:extLst>
              <a:ext uri="{FF2B5EF4-FFF2-40B4-BE49-F238E27FC236}">
                <a16:creationId xmlns:a16="http://schemas.microsoft.com/office/drawing/2014/main" id="{2DCD018A-E403-B046-B4B3-0061412F54EB}"/>
              </a:ext>
            </a:extLst>
          </p:cNvPr>
          <p:cNvSpPr txBox="1">
            <a:spLocks/>
          </p:cNvSpPr>
          <p:nvPr/>
        </p:nvSpPr>
        <p:spPr>
          <a:xfrm>
            <a:off x="1702234" y="460579"/>
            <a:ext cx="573953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defRPr/>
            </a:pPr>
            <a:r>
              <a:rPr lang="zh-TW" altLang="en-US" sz="2800" b="1" dirty="0">
                <a:solidFill>
                  <a:schemeClr val="accent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Elsie Swash Caps"/>
              </a:rPr>
              <a:t>現階段營運瓶頸</a:t>
            </a: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0764E6CB-B38C-6640-BB76-5F2E025B29BD}"/>
              </a:ext>
            </a:extLst>
          </p:cNvPr>
          <p:cNvSpPr/>
          <p:nvPr/>
        </p:nvSpPr>
        <p:spPr>
          <a:xfrm>
            <a:off x="1848377" y="1396920"/>
            <a:ext cx="1799435" cy="1799435"/>
          </a:xfrm>
          <a:prstGeom prst="ellipse">
            <a:avLst/>
          </a:prstGeom>
          <a:solidFill>
            <a:srgbClr val="EBCF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8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平日婚宴場次少，一年只有</a:t>
            </a:r>
            <a:r>
              <a:rPr kumimoji="1" lang="en-US" altLang="zh-TW" sz="18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</a:t>
            </a:r>
            <a:r>
              <a:rPr kumimoji="1" lang="zh-TW" altLang="en-US" sz="18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幾場</a:t>
            </a:r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E6044F71-DFDA-114A-8353-E042B50AB5D0}"/>
              </a:ext>
            </a:extLst>
          </p:cNvPr>
          <p:cNvSpPr/>
          <p:nvPr/>
        </p:nvSpPr>
        <p:spPr>
          <a:xfrm>
            <a:off x="5496189" y="1396919"/>
            <a:ext cx="1799435" cy="179943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1800" dirty="0">
                <a:solidFill>
                  <a:schemeClr val="accent2">
                    <a:lumMod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淡旺季明顯，農曆年及七月婚宴較少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92CCD02-784D-4BD2-9AD5-933CC9B1D98F}"/>
              </a:ext>
            </a:extLst>
          </p:cNvPr>
          <p:cNvSpPr txBox="1"/>
          <p:nvPr/>
        </p:nvSpPr>
        <p:spPr>
          <a:xfrm>
            <a:off x="1848377" y="3482592"/>
            <a:ext cx="6440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需透過 </a:t>
            </a:r>
            <a:r>
              <a:rPr lang="en-US" altLang="zh-TW" sz="24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SO </a:t>
            </a:r>
            <a:r>
              <a:rPr lang="zh-TW" altLang="en-US" sz="2400" dirty="0">
                <a:solidFill>
                  <a:schemeClr val="accent2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計分卡之設計，釐清公司外部機會與內部優勢，發展創新策略，並藉由平衡計分卡的導入，改善現階段營運問題。</a:t>
            </a:r>
          </a:p>
        </p:txBody>
      </p:sp>
      <p:sp>
        <p:nvSpPr>
          <p:cNvPr id="3" name="箭號: 向右 2">
            <a:extLst>
              <a:ext uri="{FF2B5EF4-FFF2-40B4-BE49-F238E27FC236}">
                <a16:creationId xmlns:a16="http://schemas.microsoft.com/office/drawing/2014/main" id="{DC22E287-52B3-4D1C-87DC-71E1F2ABD89A}"/>
              </a:ext>
            </a:extLst>
          </p:cNvPr>
          <p:cNvSpPr/>
          <p:nvPr/>
        </p:nvSpPr>
        <p:spPr>
          <a:xfrm>
            <a:off x="569524" y="3803580"/>
            <a:ext cx="914400" cy="5583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4571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AEFF062-433E-3542-8859-F3C5419A62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-501083"/>
            <a:ext cx="9144000" cy="6096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E29BFF3-CDCF-A649-91EF-1ECD558CCFD2}"/>
              </a:ext>
            </a:extLst>
          </p:cNvPr>
          <p:cNvSpPr/>
          <p:nvPr/>
        </p:nvSpPr>
        <p:spPr>
          <a:xfrm>
            <a:off x="0" y="3958542"/>
            <a:ext cx="4953965" cy="8261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en-US" altLang="zh-TW" sz="2800" b="1" i="0" u="none" strike="noStrike" kern="0" cap="none" spc="0" normalizeH="0" baseline="0" noProof="0" dirty="0">
                <a:ln>
                  <a:noFill/>
                </a:ln>
                <a:solidFill>
                  <a:srgbClr val="415D5C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Arial"/>
              </a:rPr>
              <a:t>SO</a:t>
            </a:r>
            <a:r>
              <a:rPr kumimoji="1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415D5C"/>
                </a:solidFill>
                <a:effectLst/>
                <a:uLnTx/>
                <a:uFillTx/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  <a:sym typeface="Arial"/>
              </a:rPr>
              <a:t> 計分卡－外部機會</a:t>
            </a:r>
          </a:p>
        </p:txBody>
      </p:sp>
    </p:spTree>
    <p:extLst>
      <p:ext uri="{BB962C8B-B14F-4D97-AF65-F5344CB8AC3E}">
        <p14:creationId xmlns:p14="http://schemas.microsoft.com/office/powerpoint/2010/main" val="108105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633849" y="433680"/>
            <a:ext cx="38763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>外部機會</a:t>
            </a:r>
            <a:endParaRPr sz="2800" b="1" dirty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2" name="圓角矩形 21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1140031" y="1541221"/>
            <a:ext cx="1479254" cy="713678"/>
          </a:xfrm>
          <a:prstGeom prst="roundRect">
            <a:avLst/>
          </a:prstGeom>
          <a:solidFill>
            <a:srgbClr val="D4DCD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政治面</a:t>
            </a:r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1140029" y="3409438"/>
            <a:ext cx="1479255" cy="713678"/>
          </a:xfrm>
          <a:prstGeom prst="roundRect">
            <a:avLst/>
          </a:prstGeom>
          <a:solidFill>
            <a:srgbClr val="D4DCD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經濟面</a:t>
            </a:r>
            <a:endParaRPr kumimoji="0" lang="zh-TW" altLang="en-US" sz="16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830468" y="1567200"/>
            <a:ext cx="4634602" cy="6617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政府提供新婚住宅補貼、合併申報所得稅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有生育補助及育嬰假，可以讓新人更安心結婚</a:t>
            </a:r>
          </a:p>
        </p:txBody>
      </p:sp>
      <p:sp>
        <p:nvSpPr>
          <p:cNvPr id="2" name="矩形 1"/>
          <p:cNvSpPr/>
          <p:nvPr/>
        </p:nvSpPr>
        <p:spPr>
          <a:xfrm>
            <a:off x="2830468" y="3312306"/>
            <a:ext cx="5500501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雙薪情侶增加，加上晚婚已累積足夠資產，有較充裕的資金可以圓夢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512D1A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成熟企業有足夠資金可以安排於周年活動上</a:t>
            </a:r>
          </a:p>
        </p:txBody>
      </p:sp>
    </p:spTree>
    <p:extLst>
      <p:ext uri="{BB962C8B-B14F-4D97-AF65-F5344CB8AC3E}">
        <p14:creationId xmlns:p14="http://schemas.microsoft.com/office/powerpoint/2010/main" val="285258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2633849" y="395935"/>
            <a:ext cx="38763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b="1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rPr>
              <a:t>外部機會</a:t>
            </a:r>
            <a:endParaRPr sz="2800" b="1" dirty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2" name="圓角矩形 21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653143" y="1678680"/>
            <a:ext cx="1538630" cy="713678"/>
          </a:xfrm>
          <a:prstGeom prst="roundRect">
            <a:avLst/>
          </a:prstGeom>
          <a:solidFill>
            <a:srgbClr val="D4DCD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社會面</a:t>
            </a:r>
          </a:p>
        </p:txBody>
      </p:sp>
      <p:sp>
        <p:nvSpPr>
          <p:cNvPr id="3" name="橢圓 2"/>
          <p:cNvSpPr/>
          <p:nvPr/>
        </p:nvSpPr>
        <p:spPr>
          <a:xfrm>
            <a:off x="4440299" y="1424658"/>
            <a:ext cx="198102" cy="166977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0EF1C4EB-D6F6-0742-862B-50F32FA5883D}"/>
              </a:ext>
            </a:extLst>
          </p:cNvPr>
          <p:cNvSpPr/>
          <p:nvPr/>
        </p:nvSpPr>
        <p:spPr>
          <a:xfrm>
            <a:off x="653141" y="3437767"/>
            <a:ext cx="1538631" cy="713678"/>
          </a:xfrm>
          <a:prstGeom prst="roundRect">
            <a:avLst/>
          </a:prstGeom>
          <a:solidFill>
            <a:srgbClr val="D4DCD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1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  <a:sym typeface="Arial"/>
              </a:rPr>
              <a:t>技術面</a:t>
            </a:r>
            <a:endParaRPr kumimoji="0" lang="zh-TW" altLang="en-US" sz="16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61211" y="1543076"/>
            <a:ext cx="593210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新人對婚宴的自主性高，同時自身及家長期望舉辦獨特婚宴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大眾越來越偏好慶祝節日及紀念日，且注重儀式感</a:t>
            </a:r>
            <a:endParaRPr kumimoji="0" lang="en-US" altLang="zh-TW" sz="16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企業聚會、慶祝活動需求大</a:t>
            </a:r>
            <a:endParaRPr kumimoji="0" lang="en-US" altLang="zh-TW" sz="1600" b="0" i="0" u="none" strike="noStrike" kern="0" cap="none" spc="0" normalizeH="0" baseline="0" noProof="0" dirty="0">
              <a:ln>
                <a:noFill/>
              </a:ln>
              <a:solidFill>
                <a:srgbClr val="EBD0C2">
                  <a:lumMod val="2500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361211" y="3340635"/>
            <a:ext cx="5848613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直播技術普及，活動可以線上及線下同步舉辦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EBD0C2">
                    <a:lumMod val="2500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數位媒體發達，以及年輕消費者熱愛拍照並分享，青青的美更有利於自媒體曝光。</a:t>
            </a:r>
          </a:p>
        </p:txBody>
      </p:sp>
    </p:spTree>
    <p:extLst>
      <p:ext uri="{BB962C8B-B14F-4D97-AF65-F5344CB8AC3E}">
        <p14:creationId xmlns:p14="http://schemas.microsoft.com/office/powerpoint/2010/main" val="3126226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AEFF062-433E-3542-8859-F3C5419A622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0" y="-496003"/>
            <a:ext cx="9144000" cy="608584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E29BFF3-CDCF-A649-91EF-1ECD558CCFD2}"/>
              </a:ext>
            </a:extLst>
          </p:cNvPr>
          <p:cNvSpPr/>
          <p:nvPr/>
        </p:nvSpPr>
        <p:spPr>
          <a:xfrm>
            <a:off x="0" y="3958542"/>
            <a:ext cx="4953965" cy="8261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b="1" dirty="0">
                <a:solidFill>
                  <a:schemeClr val="bg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</a:t>
            </a:r>
            <a:r>
              <a:rPr kumimoji="1" lang="zh-TW" altLang="en-US" sz="2800" b="1" dirty="0">
                <a:solidFill>
                  <a:schemeClr val="bg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計分</a:t>
            </a:r>
            <a:r>
              <a:rPr kumimoji="1" lang="zh-TW" altLang="en-US" sz="2800" b="1">
                <a:solidFill>
                  <a:schemeClr val="bg2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卡－內部優勢</a:t>
            </a:r>
            <a:endParaRPr kumimoji="1" lang="zh-TW" altLang="en-US" sz="2800" b="1" dirty="0">
              <a:solidFill>
                <a:schemeClr val="bg2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49844380"/>
      </p:ext>
    </p:extLst>
  </p:cSld>
  <p:clrMapOvr>
    <a:masterClrMapping/>
  </p:clrMapOvr>
</p:sld>
</file>

<file path=ppt/theme/theme1.xml><?xml version="1.0" encoding="utf-8"?>
<a:theme xmlns:a="http://schemas.openxmlformats.org/drawingml/2006/main" name="Wedding Planner MK plan by Slidesgo">
  <a:themeElements>
    <a:clrScheme name="Simple Light">
      <a:dk1>
        <a:srgbClr val="15212A"/>
      </a:dk1>
      <a:lt1>
        <a:srgbClr val="F8F8F6"/>
      </a:lt1>
      <a:dk2>
        <a:srgbClr val="415D5C"/>
      </a:dk2>
      <a:lt2>
        <a:srgbClr val="E3E0E1"/>
      </a:lt2>
      <a:accent1>
        <a:srgbClr val="E9DDD7"/>
      </a:accent1>
      <a:accent2>
        <a:srgbClr val="EBD0C2"/>
      </a:accent2>
      <a:accent3>
        <a:srgbClr val="94A79D"/>
      </a:accent3>
      <a:accent4>
        <a:srgbClr val="C1CBC6"/>
      </a:accent4>
      <a:accent5>
        <a:srgbClr val="415D5C"/>
      </a:accent5>
      <a:accent6>
        <a:srgbClr val="F8F8F6"/>
      </a:accent6>
      <a:hlink>
        <a:srgbClr val="1521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8447</TotalTime>
  <Words>1403</Words>
  <Application>Microsoft Office PowerPoint</Application>
  <PresentationFormat>如螢幕大小 (16:9)</PresentationFormat>
  <Paragraphs>220</Paragraphs>
  <Slides>23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4" baseType="lpstr">
      <vt:lpstr>微軟正黑體</vt:lpstr>
      <vt:lpstr>BenchNine</vt:lpstr>
      <vt:lpstr>Josefin Slab</vt:lpstr>
      <vt:lpstr>PingFang SC</vt:lpstr>
      <vt:lpstr>微軟正黑體</vt:lpstr>
      <vt:lpstr>新細明體</vt:lpstr>
      <vt:lpstr>Elsie Swash Caps</vt:lpstr>
      <vt:lpstr>Arial</vt:lpstr>
      <vt:lpstr>Cutive Mono</vt:lpstr>
      <vt:lpstr>Songti SC</vt:lpstr>
      <vt:lpstr>Wedding Planner MK plan by Slidesgo</vt:lpstr>
      <vt:lpstr>青青婚宴文創集團 策略地圖</vt:lpstr>
      <vt:lpstr>PowerPoint 簡報</vt:lpstr>
      <vt:lpstr>PowerPoint 簡報</vt:lpstr>
      <vt:lpstr>使命、願景、價值觀</vt:lpstr>
      <vt:lpstr>PowerPoint 簡報</vt:lpstr>
      <vt:lpstr>PowerPoint 簡報</vt:lpstr>
      <vt:lpstr>外部機會</vt:lpstr>
      <vt:lpstr>外部機會</vt:lpstr>
      <vt:lpstr>PowerPoint 簡報</vt:lpstr>
      <vt:lpstr>內部優勢</vt:lpstr>
      <vt:lpstr>內部優勢</vt:lpstr>
      <vt:lpstr>PowerPoint 簡報</vt:lpstr>
      <vt:lpstr>PowerPoint 簡報</vt:lpstr>
      <vt:lpstr>長期優勢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Wedding Planner Marketing Plan</dc:title>
  <dc:creator>user</dc:creator>
  <cp:lastModifiedBy>榮真 蔡</cp:lastModifiedBy>
  <cp:revision>202</cp:revision>
  <dcterms:modified xsi:type="dcterms:W3CDTF">2022-01-13T03:11:10Z</dcterms:modified>
</cp:coreProperties>
</file>